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1" roundtripDataSignature="AMtx7miXkpW3gag6MXXO0qPNmbFFshwG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odcasts.apple.com/ie/podcast/the-blind-spot/id1618448409" TargetMode="External"/><Relationship Id="rId3" Type="http://schemas.openxmlformats.org/officeDocument/2006/relationships/hyperlink" Target="https://open.spotify.com/show/6u4nVtp0UgxdvrA6yIIUwI?si=c4fb576400aa4c2d"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edi@ucd.i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ucd.ie/all/aboutus/campusaccessibility/" TargetMode="External"/><Relationship Id="rId3" Type="http://schemas.openxmlformats.org/officeDocument/2006/relationships/hyperlink" Target="mailto:tina.lowe@ucd.i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tom.costelloe@ucd.i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edi@ucd.i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eimear.burkley@ucd.i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sz="1400">
                <a:latin typeface="Arial"/>
                <a:ea typeface="Arial"/>
                <a:cs typeface="Arial"/>
                <a:sym typeface="Arial"/>
              </a:rPr>
              <a:t>15 episodes</a:t>
            </a:r>
            <a:endParaRPr/>
          </a:p>
          <a:p>
            <a:pPr indent="0" lvl="0" marL="0" rtl="0" algn="l">
              <a:spcBef>
                <a:spcPts val="0"/>
              </a:spcBef>
              <a:spcAft>
                <a:spcPts val="0"/>
              </a:spcAft>
              <a:buNone/>
            </a:pPr>
            <a:r>
              <a:t/>
            </a:r>
            <a:endParaRPr i="0" sz="1400">
              <a:latin typeface="Arial"/>
              <a:ea typeface="Arial"/>
              <a:cs typeface="Arial"/>
              <a:sym typeface="Arial"/>
            </a:endParaRPr>
          </a:p>
          <a:p>
            <a:pPr indent="0" lvl="0" marL="0" rtl="0" algn="l">
              <a:spcBef>
                <a:spcPts val="0"/>
              </a:spcBef>
              <a:spcAft>
                <a:spcPts val="0"/>
              </a:spcAft>
              <a:buNone/>
            </a:pPr>
            <a:r>
              <a:rPr b="1" i="0" lang="en-US" sz="1200">
                <a:solidFill>
                  <a:srgbClr val="1D1D1F"/>
                </a:solidFill>
                <a:latin typeface="Arial"/>
                <a:ea typeface="Arial"/>
                <a:cs typeface="Arial"/>
                <a:sym typeface="Arial"/>
              </a:rPr>
              <a:t>Get the lowdown on equality and access, on accessible-first designs, and discover how good design benefits everyone. Thinking about 'inclusion first' opens the world. </a:t>
            </a:r>
            <a:endParaRPr/>
          </a:p>
          <a:p>
            <a:pPr indent="0" lvl="0" marL="0" rtl="0" algn="l">
              <a:spcBef>
                <a:spcPts val="0"/>
              </a:spcBef>
              <a:spcAft>
                <a:spcPts val="0"/>
              </a:spcAft>
              <a:buNone/>
            </a:pPr>
            <a:r>
              <a:t/>
            </a:r>
            <a:endParaRPr sz="1200">
              <a:solidFill>
                <a:srgbClr val="1D1D1F"/>
              </a:solidFill>
              <a:latin typeface="Arial"/>
              <a:ea typeface="Arial"/>
              <a:cs typeface="Arial"/>
              <a:sym typeface="Arial"/>
            </a:endParaRPr>
          </a:p>
          <a:p>
            <a:pPr indent="0" lvl="0" marL="0" rtl="0" algn="l">
              <a:spcBef>
                <a:spcPts val="0"/>
              </a:spcBef>
              <a:spcAft>
                <a:spcPts val="0"/>
              </a:spcAft>
              <a:buNone/>
            </a:pPr>
            <a:r>
              <a:rPr b="0" i="0" lang="en-US" sz="1200">
                <a:solidFill>
                  <a:srgbClr val="1D1D1F"/>
                </a:solidFill>
                <a:latin typeface="Arial"/>
                <a:ea typeface="Arial"/>
                <a:cs typeface="Arial"/>
                <a:sym typeface="Arial"/>
              </a:rPr>
              <a:t>Great designs, amazing technologies and good policies improve the lives of everyone, in communities, places, spaces, landscapes, buildings, technologies and more. This podcast focuses on real people facing real challenges that can and will be fixed.</a:t>
            </a:r>
            <a:endParaRPr/>
          </a:p>
          <a:p>
            <a:pPr indent="0" lvl="0" marL="0" rtl="0" algn="l">
              <a:spcBef>
                <a:spcPts val="0"/>
              </a:spcBef>
              <a:spcAft>
                <a:spcPts val="0"/>
              </a:spcAft>
              <a:buNone/>
            </a:pPr>
            <a:r>
              <a:rPr b="0" i="0" lang="en-US">
                <a:solidFill>
                  <a:srgbClr val="222222"/>
                </a:solidFill>
                <a:latin typeface="Arial"/>
                <a:ea typeface="Arial"/>
                <a:cs typeface="Arial"/>
                <a:sym typeface="Arial"/>
              </a:rPr>
              <a:t>Links below via Apple Podcast player and Spotify</a:t>
            </a:r>
            <a:endParaRPr/>
          </a:p>
          <a:p>
            <a:pPr indent="0" lvl="0" marL="0" rtl="0" algn="l">
              <a:spcBef>
                <a:spcPts val="0"/>
              </a:spcBef>
              <a:spcAft>
                <a:spcPts val="0"/>
              </a:spcAft>
              <a:buNone/>
            </a:pPr>
            <a:r>
              <a:rPr b="0" i="0" lang="en-US">
                <a:solidFill>
                  <a:srgbClr val="222222"/>
                </a:solidFill>
                <a:latin typeface="Arial"/>
                <a:ea typeface="Arial"/>
                <a:cs typeface="Arial"/>
                <a:sym typeface="Arial"/>
              </a:rPr>
              <a:t> </a:t>
            </a:r>
            <a:endParaRPr/>
          </a:p>
          <a:p>
            <a:pPr indent="0" lvl="0" marL="0" rtl="0" algn="l">
              <a:spcBef>
                <a:spcPts val="0"/>
              </a:spcBef>
              <a:spcAft>
                <a:spcPts val="0"/>
              </a:spcAft>
              <a:buNone/>
            </a:pPr>
            <a:r>
              <a:rPr b="0" i="0" lang="en-US" u="sng">
                <a:solidFill>
                  <a:srgbClr val="1155CC"/>
                </a:solidFill>
                <a:latin typeface="Arial"/>
                <a:ea typeface="Arial"/>
                <a:cs typeface="Arial"/>
                <a:sym typeface="Arial"/>
                <a:hlinkClick r:id="rId2">
                  <a:extLst>
                    <a:ext uri="{A12FA001-AC4F-418D-AE19-62706E023703}">
                      <ahyp:hlinkClr val="tx"/>
                    </a:ext>
                  </a:extLst>
                </a:hlinkClick>
              </a:rPr>
              <a:t>https://podcasts.apple.com/ie/podcast/the-blind-spot/id1618448409</a:t>
            </a:r>
            <a:endParaRPr b="0" i="0">
              <a:solidFill>
                <a:srgbClr val="222222"/>
              </a:solidFill>
              <a:latin typeface="Arial"/>
              <a:ea typeface="Arial"/>
              <a:cs typeface="Arial"/>
              <a:sym typeface="Arial"/>
            </a:endParaRPr>
          </a:p>
          <a:p>
            <a:pPr indent="0" lvl="0" marL="0" rtl="0" algn="l">
              <a:spcBef>
                <a:spcPts val="0"/>
              </a:spcBef>
              <a:spcAft>
                <a:spcPts val="0"/>
              </a:spcAft>
              <a:buNone/>
            </a:pPr>
            <a:r>
              <a:rPr b="0" i="0" lang="en-US">
                <a:solidFill>
                  <a:srgbClr val="222222"/>
                </a:solidFill>
                <a:latin typeface="Arial"/>
                <a:ea typeface="Arial"/>
                <a:cs typeface="Arial"/>
                <a:sym typeface="Arial"/>
              </a:rPr>
              <a:t> </a:t>
            </a:r>
            <a:endParaRPr/>
          </a:p>
          <a:p>
            <a:pPr indent="0" lvl="0" marL="0" rtl="0" algn="l">
              <a:spcBef>
                <a:spcPts val="0"/>
              </a:spcBef>
              <a:spcAft>
                <a:spcPts val="0"/>
              </a:spcAft>
              <a:buNone/>
            </a:pPr>
            <a:r>
              <a:rPr b="0" i="0" lang="en-US" u="sng">
                <a:solidFill>
                  <a:srgbClr val="1155CC"/>
                </a:solidFill>
                <a:latin typeface="Arial"/>
                <a:ea typeface="Arial"/>
                <a:cs typeface="Arial"/>
                <a:sym typeface="Arial"/>
                <a:hlinkClick r:id="rId3">
                  <a:extLst>
                    <a:ext uri="{A12FA001-AC4F-418D-AE19-62706E023703}">
                      <ahyp:hlinkClr val="tx"/>
                    </a:ext>
                  </a:extLst>
                </a:hlinkClick>
              </a:rPr>
              <a:t>https://open.spotify.com/show/6u4nVtp0UgxdvrA6yIIUwI?si=c4fb576400aa4c</a:t>
            </a:r>
            <a:endParaRPr b="0" i="0">
              <a:solidFill>
                <a:srgbClr val="222222"/>
              </a:solidFill>
              <a:latin typeface="Arial"/>
              <a:ea typeface="Arial"/>
              <a:cs typeface="Arial"/>
              <a:sym typeface="Arial"/>
            </a:endParaRPr>
          </a:p>
          <a:p>
            <a:pPr indent="0" lvl="0" marL="0" rtl="0" algn="l">
              <a:spcBef>
                <a:spcPts val="0"/>
              </a:spcBef>
              <a:spcAft>
                <a:spcPts val="0"/>
              </a:spcAft>
              <a:buNone/>
            </a:pPr>
            <a:r>
              <a:t/>
            </a:r>
            <a:endParaRPr/>
          </a:p>
        </p:txBody>
      </p:sp>
      <p:sp>
        <p:nvSpPr>
          <p:cNvPr id="203" name="Google Shape;20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600"/>
              <a:buFont typeface="Arial"/>
              <a:buNone/>
            </a:pPr>
            <a:r>
              <a:rPr lang="en-US" sz="9600">
                <a:latin typeface="Arial"/>
                <a:ea typeface="Arial"/>
                <a:cs typeface="Arial"/>
                <a:sym typeface="Arial"/>
              </a:rPr>
              <a:t>What’s Your Nutshell?</a:t>
            </a:r>
            <a:endParaRPr/>
          </a:p>
          <a:p>
            <a:pPr indent="0" lvl="0" marL="0" rtl="0" algn="l">
              <a:spcBef>
                <a:spcPts val="0"/>
              </a:spcBef>
              <a:spcAft>
                <a:spcPts val="0"/>
              </a:spcAft>
              <a:buNone/>
            </a:pPr>
            <a:r>
              <a:rPr b="1" lang="en-US" sz="1200"/>
              <a:t>Share your nutshell  </a:t>
            </a:r>
            <a:r>
              <a:rPr b="1" lang="en-US" sz="1200" u="sng">
                <a:solidFill>
                  <a:schemeClr val="hlink"/>
                </a:solidFill>
                <a:hlinkClick r:id="rId2"/>
              </a:rPr>
              <a:t>edi@ucd.ie</a:t>
            </a:r>
            <a:endParaRPr b="1" sz="1200"/>
          </a:p>
          <a:p>
            <a:pPr indent="0" lvl="0" marL="0" rtl="0" algn="l">
              <a:spcBef>
                <a:spcPts val="0"/>
              </a:spcBef>
              <a:spcAft>
                <a:spcPts val="0"/>
              </a:spcAft>
              <a:buNone/>
            </a:pPr>
            <a:r>
              <a:rPr b="1" lang="en-US" sz="1200"/>
              <a:t>Join the cluster ☺ </a:t>
            </a:r>
            <a:endParaRPr/>
          </a:p>
          <a:p>
            <a:pPr indent="0" lvl="0" marL="0" rtl="0" algn="l">
              <a:spcBef>
                <a:spcPts val="0"/>
              </a:spcBef>
              <a:spcAft>
                <a:spcPts val="0"/>
              </a:spcAft>
              <a:buNone/>
            </a:pPr>
            <a:r>
              <a:rPr b="1" lang="en-US" sz="1000"/>
              <a:t>(Instructions and templates on slide 14 and 15)</a:t>
            </a:r>
            <a:endParaRPr/>
          </a:p>
        </p:txBody>
      </p:sp>
      <p:sp>
        <p:nvSpPr>
          <p:cNvPr id="214" name="Google Shape;21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 and Photos of the event</a:t>
            </a:r>
            <a:endParaRPr/>
          </a:p>
        </p:txBody>
      </p:sp>
      <p:sp>
        <p:nvSpPr>
          <p:cNvPr id="224" name="Google Shape;22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Photos of the event</a:t>
            </a:r>
            <a:endParaRPr/>
          </a:p>
        </p:txBody>
      </p:sp>
      <p:sp>
        <p:nvSpPr>
          <p:cNvPr id="243" name="Google Shape;24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200"/>
              <a:t>Nutshell instructions: Share a project, initiative, research or support </a:t>
            </a:r>
            <a:endParaRPr/>
          </a:p>
          <a:p>
            <a:pPr indent="0" lvl="0" marL="0" rtl="0" algn="l">
              <a:spcBef>
                <a:spcPts val="0"/>
              </a:spcBef>
              <a:spcAft>
                <a:spcPts val="0"/>
              </a:spcAft>
              <a:buNone/>
            </a:pPr>
            <a:r>
              <a:rPr lang="en-US" sz="3200"/>
              <a:t>you are working on in UCD related to disability, neurodiversity inclusion and accessibility.</a:t>
            </a:r>
            <a:endParaRPr/>
          </a:p>
          <a:p>
            <a:pPr indent="0" lvl="0" marL="0" rtl="0" algn="l">
              <a:spcBef>
                <a:spcPts val="0"/>
              </a:spcBef>
              <a:spcAft>
                <a:spcPts val="0"/>
              </a:spcAft>
              <a:buNone/>
            </a:pPr>
            <a:r>
              <a:t/>
            </a:r>
            <a:endParaRPr sz="1200"/>
          </a:p>
          <a:p>
            <a:pPr indent="-857250" lvl="0" marL="857250" rtl="0" algn="l">
              <a:spcBef>
                <a:spcPts val="0"/>
              </a:spcBef>
              <a:spcAft>
                <a:spcPts val="0"/>
              </a:spcAft>
              <a:buClr>
                <a:schemeClr val="dk1"/>
              </a:buClr>
              <a:buSzPts val="1200"/>
              <a:buFont typeface="Arial"/>
              <a:buChar char="•"/>
            </a:pPr>
            <a:r>
              <a:rPr lang="en-US" sz="1200">
                <a:latin typeface="Arial"/>
                <a:ea typeface="Arial"/>
                <a:cs typeface="Arial"/>
                <a:sym typeface="Arial"/>
              </a:rPr>
              <a:t>Record a 60 sec video. You can use the next slide as a background if you wish. You can find examples of recording on the UCD EDI IDPD webpage.</a:t>
            </a:r>
            <a:endParaRPr/>
          </a:p>
          <a:p>
            <a:pPr indent="0" lvl="0" marL="0" rtl="0" algn="l">
              <a:spcBef>
                <a:spcPts val="0"/>
              </a:spcBef>
              <a:spcAft>
                <a:spcPts val="0"/>
              </a:spcAft>
              <a:buNone/>
            </a:pPr>
            <a:r>
              <a:t/>
            </a:r>
            <a:endParaRPr sz="1200">
              <a:latin typeface="Arial"/>
              <a:ea typeface="Arial"/>
              <a:cs typeface="Arial"/>
              <a:sym typeface="Arial"/>
            </a:endParaRPr>
          </a:p>
          <a:p>
            <a:pPr indent="-857250" lvl="0" marL="857250" rtl="0" algn="l">
              <a:spcBef>
                <a:spcPts val="0"/>
              </a:spcBef>
              <a:spcAft>
                <a:spcPts val="0"/>
              </a:spcAft>
              <a:buClr>
                <a:schemeClr val="dk1"/>
              </a:buClr>
              <a:buSzPts val="1200"/>
              <a:buFont typeface="Arial"/>
              <a:buChar char="•"/>
            </a:pPr>
            <a:r>
              <a:rPr lang="en-US" sz="1200">
                <a:latin typeface="Arial"/>
                <a:ea typeface="Arial"/>
                <a:cs typeface="Arial"/>
                <a:sym typeface="Arial"/>
              </a:rPr>
              <a:t>Create a powerpoint slide using the templates on the next slides. </a:t>
            </a:r>
            <a:endParaRPr/>
          </a:p>
          <a:p>
            <a:pPr indent="-781050" lvl="0" marL="857250" rtl="0" algn="l">
              <a:spcBef>
                <a:spcPts val="0"/>
              </a:spcBef>
              <a:spcAft>
                <a:spcPts val="0"/>
              </a:spcAft>
              <a:buClr>
                <a:schemeClr val="dk1"/>
              </a:buClr>
              <a:buSzPts val="1200"/>
              <a:buFont typeface="Arial"/>
              <a:buNone/>
            </a:pPr>
            <a:r>
              <a:t/>
            </a:r>
            <a:endParaRPr sz="1200">
              <a:latin typeface="Arial"/>
              <a:ea typeface="Arial"/>
              <a:cs typeface="Arial"/>
              <a:sym typeface="Arial"/>
            </a:endParaRPr>
          </a:p>
          <a:p>
            <a:pPr indent="0" lvl="0" marL="0" rtl="0" algn="l">
              <a:spcBef>
                <a:spcPts val="0"/>
              </a:spcBef>
              <a:spcAft>
                <a:spcPts val="0"/>
              </a:spcAft>
              <a:buNone/>
            </a:pPr>
            <a:r>
              <a:t/>
            </a:r>
            <a:endParaRPr/>
          </a:p>
        </p:txBody>
      </p:sp>
      <p:sp>
        <p:nvSpPr>
          <p:cNvPr id="260" name="Google Shape;26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Text from slide:</a:t>
            </a:r>
            <a:endParaRPr/>
          </a:p>
          <a:p>
            <a:pPr indent="0" lvl="0" marL="0" rtl="0" algn="l">
              <a:lnSpc>
                <a:spcPct val="546000"/>
              </a:lnSpc>
              <a:spcBef>
                <a:spcPts val="0"/>
              </a:spcBef>
              <a:spcAft>
                <a:spcPts val="0"/>
              </a:spcAft>
              <a:buNone/>
            </a:pPr>
            <a:r>
              <a:rPr lang="en-US" sz="2000">
                <a:solidFill>
                  <a:srgbClr val="000000"/>
                </a:solidFill>
                <a:latin typeface="Arial"/>
                <a:ea typeface="Arial"/>
                <a:cs typeface="Arial"/>
                <a:sym typeface="Arial"/>
              </a:rPr>
              <a:t>In a nutshell......Disability Inclusion in UCD</a:t>
            </a:r>
            <a:endParaRPr/>
          </a:p>
          <a:p>
            <a:pPr indent="-857250" lvl="0" marL="857250" rtl="0" algn="l">
              <a:lnSpc>
                <a:spcPct val="910000"/>
              </a:lnSpc>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“Baking In” the Concept – what do we mean?</a:t>
            </a:r>
            <a:endParaRPr/>
          </a:p>
          <a:p>
            <a:pPr indent="-857250" lvl="0" marL="857250" rtl="0" algn="l">
              <a:lnSpc>
                <a:spcPct val="910000"/>
              </a:lnSpc>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From A Code of Practice to a Policy – why does it matter?</a:t>
            </a:r>
            <a:endParaRPr/>
          </a:p>
          <a:p>
            <a:pPr indent="-857250" lvl="0" marL="857250" rtl="0" algn="l">
              <a:lnSpc>
                <a:spcPct val="910000"/>
              </a:lnSpc>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Highlighting Achievements and Showcasing Events (recent and upcoming)</a:t>
            </a:r>
            <a:endParaRPr/>
          </a:p>
          <a:p>
            <a:pPr indent="-857250" lvl="0" marL="857250" rtl="0" algn="l">
              <a:lnSpc>
                <a:spcPct val="910000"/>
              </a:lnSpc>
              <a:spcBef>
                <a:spcPts val="0"/>
              </a:spcBef>
              <a:spcAft>
                <a:spcPts val="0"/>
              </a:spcAft>
              <a:buClr>
                <a:srgbClr val="000000"/>
              </a:buClr>
              <a:buSzPts val="1200"/>
              <a:buFont typeface="Arial"/>
              <a:buChar char="•"/>
            </a:pPr>
            <a:r>
              <a:rPr lang="en-US" sz="1200">
                <a:solidFill>
                  <a:srgbClr val="000000"/>
                </a:solidFill>
                <a:latin typeface="Arial"/>
                <a:ea typeface="Arial"/>
                <a:cs typeface="Arial"/>
                <a:sym typeface="Arial"/>
              </a:rPr>
              <a:t>Building our Networks and Alliances</a:t>
            </a:r>
            <a:endParaRPr/>
          </a:p>
          <a:p>
            <a:pPr indent="0" lvl="0" marL="0" rtl="0" algn="l">
              <a:spcBef>
                <a:spcPts val="0"/>
              </a:spcBef>
              <a:spcAft>
                <a:spcPts val="0"/>
              </a:spcAft>
              <a:buNone/>
            </a:pPr>
            <a:r>
              <a:t/>
            </a:r>
            <a:endParaRPr/>
          </a:p>
        </p:txBody>
      </p:sp>
      <p:sp>
        <p:nvSpPr>
          <p:cNvPr id="105" name="Google Shape;10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151"/>
              </a:buClr>
              <a:buSzPts val="1200"/>
              <a:buFont typeface="Calibri"/>
              <a:buNone/>
            </a:pPr>
            <a:r>
              <a:rPr b="0" i="0" lang="en-US" sz="1200" u="none" strike="noStrike">
                <a:solidFill>
                  <a:srgbClr val="3F3151"/>
                </a:solidFill>
                <a:latin typeface="Calibri"/>
                <a:ea typeface="Calibri"/>
                <a:cs typeface="Calibri"/>
                <a:sym typeface="Calibri"/>
              </a:rPr>
              <a:t>Test from slide: </a:t>
            </a:r>
            <a:endParaRPr/>
          </a:p>
          <a:p>
            <a:pPr indent="0" lvl="0" marL="0" rtl="0" algn="l">
              <a:spcBef>
                <a:spcPts val="0"/>
              </a:spcBef>
              <a:spcAft>
                <a:spcPts val="0"/>
              </a:spcAft>
              <a:buNone/>
            </a:pPr>
            <a:r>
              <a:rPr lang="en-US" sz="1200" u="sng"/>
              <a:t>AT for Everyone:</a:t>
            </a:r>
            <a:endParaRPr/>
          </a:p>
          <a:p>
            <a:pPr indent="-342900" lvl="0" marL="342900" rtl="0" algn="l">
              <a:spcBef>
                <a:spcPts val="0"/>
              </a:spcBef>
              <a:spcAft>
                <a:spcPts val="0"/>
              </a:spcAft>
              <a:buClr>
                <a:schemeClr val="dk1"/>
              </a:buClr>
              <a:buSzPts val="1200"/>
              <a:buFont typeface="Arial"/>
              <a:buChar char="•"/>
            </a:pPr>
            <a:r>
              <a:rPr lang="en-US" sz="1200"/>
              <a:t>SensusAccess file conversion.</a:t>
            </a:r>
            <a:endParaRPr/>
          </a:p>
          <a:p>
            <a:pPr indent="-342900" lvl="0" marL="342900" rtl="0" algn="l">
              <a:spcBef>
                <a:spcPts val="0"/>
              </a:spcBef>
              <a:spcAft>
                <a:spcPts val="0"/>
              </a:spcAft>
              <a:buClr>
                <a:schemeClr val="dk1"/>
              </a:buClr>
              <a:buSzPts val="1200"/>
              <a:buFont typeface="Arial"/>
              <a:buChar char="•"/>
            </a:pPr>
            <a:r>
              <a:rPr lang="en-US" sz="1200"/>
              <a:t>Ally for Brightspace.</a:t>
            </a:r>
            <a:endParaRPr/>
          </a:p>
          <a:p>
            <a:pPr indent="-342900" lvl="0" marL="342900" rtl="0" algn="l">
              <a:spcBef>
                <a:spcPts val="0"/>
              </a:spcBef>
              <a:spcAft>
                <a:spcPts val="0"/>
              </a:spcAft>
              <a:buClr>
                <a:schemeClr val="dk1"/>
              </a:buClr>
              <a:buSzPts val="1200"/>
              <a:buFont typeface="Arial"/>
              <a:buChar char="•"/>
            </a:pPr>
            <a:r>
              <a:rPr lang="en-US" sz="1200"/>
              <a:t>Office Suite – Immersive reader, Dictation.</a:t>
            </a:r>
            <a:endParaRPr/>
          </a:p>
          <a:p>
            <a:pPr indent="-342900" lvl="0" marL="342900" rtl="0" algn="l">
              <a:spcBef>
                <a:spcPts val="0"/>
              </a:spcBef>
              <a:spcAft>
                <a:spcPts val="0"/>
              </a:spcAft>
              <a:buClr>
                <a:schemeClr val="dk1"/>
              </a:buClr>
              <a:buSzPts val="1200"/>
              <a:buFont typeface="Arial"/>
              <a:buChar char="•"/>
            </a:pPr>
            <a:r>
              <a:rPr lang="en-US" sz="1200"/>
              <a:t>Edge and Chrome browser – read aloud.</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solidFill>
                <a:srgbClr val="3F3151"/>
              </a:solidFill>
              <a:latin typeface="Calibri"/>
              <a:ea typeface="Calibri"/>
              <a:cs typeface="Calibri"/>
              <a:sym typeface="Calibri"/>
            </a:endParaRPr>
          </a:p>
          <a:p>
            <a:pPr indent="0" lvl="0" marL="0" marR="0" rtl="0" algn="l">
              <a:lnSpc>
                <a:spcPct val="100000"/>
              </a:lnSpc>
              <a:spcBef>
                <a:spcPts val="0"/>
              </a:spcBef>
              <a:spcAft>
                <a:spcPts val="0"/>
              </a:spcAft>
              <a:buClr>
                <a:srgbClr val="3F3151"/>
              </a:buClr>
              <a:buSzPts val="1200"/>
              <a:buFont typeface="Calibri"/>
              <a:buNone/>
            </a:pPr>
            <a:r>
              <a:rPr b="0" i="0" lang="en-US" sz="1200" u="none" strike="noStrike">
                <a:solidFill>
                  <a:srgbClr val="3F3151"/>
                </a:solidFill>
                <a:latin typeface="Calibri"/>
                <a:ea typeface="Calibri"/>
                <a:cs typeface="Calibri"/>
                <a:sym typeface="Calibri"/>
              </a:rPr>
              <a:t>Accessible/flexible content </a:t>
            </a:r>
            <a:endParaRPr/>
          </a:p>
          <a:p>
            <a:pPr indent="0" lvl="0" marL="0" rtl="0" algn="l">
              <a:spcBef>
                <a:spcPts val="0"/>
              </a:spcBef>
              <a:spcAft>
                <a:spcPts val="0"/>
              </a:spcAft>
              <a:buNone/>
            </a:pPr>
            <a:r>
              <a:rPr lang="en-US"/>
              <a:t>Text-to-Speech software</a:t>
            </a:r>
            <a:endParaRPr/>
          </a:p>
          <a:p>
            <a:pPr indent="0" lvl="0" marL="0" rtl="0" algn="l">
              <a:spcBef>
                <a:spcPts val="0"/>
              </a:spcBef>
              <a:spcAft>
                <a:spcPts val="0"/>
              </a:spcAft>
              <a:buNone/>
            </a:pPr>
            <a:r>
              <a:rPr lang="en-US"/>
              <a:t>Screen-masking and filters</a:t>
            </a:r>
            <a:endParaRPr/>
          </a:p>
          <a:p>
            <a:pPr indent="0" lvl="0" marL="0" rtl="0" algn="l">
              <a:spcBef>
                <a:spcPts val="0"/>
              </a:spcBef>
              <a:spcAft>
                <a:spcPts val="0"/>
              </a:spcAft>
              <a:buNone/>
            </a:pPr>
            <a:r>
              <a:rPr lang="en-US"/>
              <a:t>Captioning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Facilitates participation</a:t>
            </a:r>
            <a:endParaRPr/>
          </a:p>
          <a:p>
            <a:pPr indent="-171450" lvl="0" marL="171450" rtl="0" algn="l">
              <a:spcBef>
                <a:spcPts val="0"/>
              </a:spcBef>
              <a:spcAft>
                <a:spcPts val="0"/>
              </a:spcAft>
              <a:buClr>
                <a:schemeClr val="dk1"/>
              </a:buClr>
              <a:buSzPts val="1200"/>
              <a:buFont typeface="Arial"/>
              <a:buChar char="•"/>
            </a:pPr>
            <a:r>
              <a:rPr lang="en-US"/>
              <a:t>Dictation software</a:t>
            </a:r>
            <a:endParaRPr/>
          </a:p>
          <a:p>
            <a:pPr indent="-171450" lvl="0" marL="171450" rtl="0" algn="l">
              <a:spcBef>
                <a:spcPts val="0"/>
              </a:spcBef>
              <a:spcAft>
                <a:spcPts val="0"/>
              </a:spcAft>
              <a:buClr>
                <a:schemeClr val="dk1"/>
              </a:buClr>
              <a:buSzPts val="1200"/>
              <a:buFont typeface="Arial"/>
              <a:buChar char="•"/>
            </a:pPr>
            <a:r>
              <a:rPr lang="en-US"/>
              <a:t>Screen-readers</a:t>
            </a:r>
            <a:endParaRPr/>
          </a:p>
          <a:p>
            <a:pPr indent="-171450" lvl="0" marL="171450" rtl="0" algn="l">
              <a:spcBef>
                <a:spcPts val="0"/>
              </a:spcBef>
              <a:spcAft>
                <a:spcPts val="0"/>
              </a:spcAft>
              <a:buClr>
                <a:schemeClr val="dk1"/>
              </a:buClr>
              <a:buSzPts val="1200"/>
              <a:buFont typeface="Arial"/>
              <a:buChar char="•"/>
            </a:pPr>
            <a:r>
              <a:rPr lang="en-US"/>
              <a:t>Radio aids</a:t>
            </a:r>
            <a:endParaRPr/>
          </a:p>
          <a:p>
            <a:pPr indent="-171450" lvl="0" marL="171450" rtl="0" algn="l">
              <a:spcBef>
                <a:spcPts val="0"/>
              </a:spcBef>
              <a:spcAft>
                <a:spcPts val="0"/>
              </a:spcAft>
              <a:buClr>
                <a:schemeClr val="dk1"/>
              </a:buClr>
              <a:buSzPts val="1200"/>
              <a:buFont typeface="Arial"/>
              <a:buChar char="•"/>
            </a:pPr>
            <a:r>
              <a:rPr lang="en-US"/>
              <a:t>Digital magnifiers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Promotes autonomy </a:t>
            </a:r>
            <a:endParaRPr/>
          </a:p>
          <a:p>
            <a:pPr indent="-171450" lvl="0" marL="171450" rtl="0" algn="l">
              <a:spcBef>
                <a:spcPts val="0"/>
              </a:spcBef>
              <a:spcAft>
                <a:spcPts val="0"/>
              </a:spcAft>
              <a:buClr>
                <a:schemeClr val="dk1"/>
              </a:buClr>
              <a:buSzPts val="1200"/>
              <a:buFont typeface="Arial"/>
              <a:buChar char="•"/>
            </a:pPr>
            <a:r>
              <a:rPr lang="en-US"/>
              <a:t>Note-taking software</a:t>
            </a:r>
            <a:endParaRPr/>
          </a:p>
          <a:p>
            <a:pPr indent="-171450" lvl="0" marL="171450" rtl="0" algn="l">
              <a:spcBef>
                <a:spcPts val="0"/>
              </a:spcBef>
              <a:spcAft>
                <a:spcPts val="0"/>
              </a:spcAft>
              <a:buClr>
                <a:schemeClr val="dk1"/>
              </a:buClr>
              <a:buSzPts val="1200"/>
              <a:buFont typeface="Arial"/>
              <a:buChar char="•"/>
            </a:pPr>
            <a:r>
              <a:rPr lang="en-US"/>
              <a:t>Proof-reading software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22222"/>
              </a:buClr>
              <a:buSzPts val="1400"/>
              <a:buFont typeface="Arial"/>
              <a:buNone/>
            </a:pPr>
            <a:r>
              <a:rPr b="1" i="0" lang="en-US" sz="1400" u="none" cap="none" strike="noStrike">
                <a:solidFill>
                  <a:srgbClr val="222222"/>
                </a:solidFill>
                <a:latin typeface="Arial"/>
                <a:ea typeface="Arial"/>
                <a:cs typeface="Arial"/>
                <a:sym typeface="Arial"/>
              </a:rPr>
              <a:t>NaviLens  </a:t>
            </a:r>
            <a:r>
              <a:rPr b="0" i="0" lang="en-US" sz="1400" u="none" cap="none" strike="noStrike">
                <a:solidFill>
                  <a:srgbClr val="222222"/>
                </a:solidFill>
                <a:latin typeface="Arial"/>
                <a:ea typeface="Arial"/>
                <a:cs typeface="Arial"/>
                <a:sym typeface="Arial"/>
              </a:rPr>
              <a:t>          </a:t>
            </a:r>
            <a:r>
              <a:rPr b="0" i="0" lang="en-US" sz="900" u="none" cap="none" strike="noStrike">
                <a:solidFill>
                  <a:srgbClr val="222222"/>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900"/>
              <a:buFont typeface="Calibri"/>
              <a:buNone/>
            </a:pPr>
            <a:r>
              <a:t/>
            </a:r>
            <a:endParaRPr b="0" i="0" sz="900" u="none" cap="none" strike="noStrike">
              <a:solidFill>
                <a:srgbClr val="222222"/>
              </a:solidFill>
              <a:latin typeface="Arial"/>
              <a:ea typeface="Arial"/>
              <a:cs typeface="Arial"/>
              <a:sym typeface="Arial"/>
            </a:endParaRPr>
          </a:p>
          <a:p>
            <a:pPr indent="-457200" lvl="0" marL="457200" marR="0" rtl="0" algn="l">
              <a:lnSpc>
                <a:spcPct val="100000"/>
              </a:lnSpc>
              <a:spcBef>
                <a:spcPts val="0"/>
              </a:spcBef>
              <a:spcAft>
                <a:spcPts val="0"/>
              </a:spcAft>
              <a:buClr>
                <a:srgbClr val="222222"/>
              </a:buClr>
              <a:buSzPts val="1200"/>
              <a:buFont typeface="Arial"/>
              <a:buChar char="•"/>
            </a:pPr>
            <a:r>
              <a:rPr b="0" i="0" lang="en-US" sz="1200" u="none" cap="none" strike="noStrike">
                <a:solidFill>
                  <a:srgbClr val="222222"/>
                </a:solidFill>
                <a:latin typeface="Arial"/>
                <a:ea typeface="Arial"/>
                <a:cs typeface="Arial"/>
                <a:sym typeface="Arial"/>
              </a:rPr>
              <a:t>Like QR codes but better! They embed real-time information</a:t>
            </a:r>
            <a:r>
              <a:rPr lang="en-US" sz="1200">
                <a:solidFill>
                  <a:srgbClr val="222222"/>
                </a:solidFill>
                <a:latin typeface="Arial"/>
                <a:ea typeface="Arial"/>
                <a:cs typeface="Arial"/>
                <a:sym typeface="Arial"/>
              </a:rPr>
              <a:t>. </a:t>
            </a:r>
            <a:endParaRPr/>
          </a:p>
          <a:p>
            <a:pPr indent="-457200" lvl="0" marL="457200" marR="0" rtl="0" algn="l">
              <a:lnSpc>
                <a:spcPct val="100000"/>
              </a:lnSpc>
              <a:spcBef>
                <a:spcPts val="0"/>
              </a:spcBef>
              <a:spcAft>
                <a:spcPts val="0"/>
              </a:spcAft>
              <a:buClr>
                <a:srgbClr val="222222"/>
              </a:buClr>
              <a:buSzPts val="1200"/>
              <a:buFont typeface="Arial"/>
              <a:buChar char="•"/>
            </a:pPr>
            <a:r>
              <a:rPr lang="en-US" sz="1200">
                <a:solidFill>
                  <a:srgbClr val="222222"/>
                </a:solidFill>
                <a:latin typeface="Arial"/>
                <a:ea typeface="Arial"/>
                <a:cs typeface="Arial"/>
                <a:sym typeface="Arial"/>
              </a:rPr>
              <a:t>A </a:t>
            </a:r>
            <a:r>
              <a:rPr b="0" i="0" lang="en-US" sz="1200" u="none" cap="none" strike="noStrike">
                <a:solidFill>
                  <a:srgbClr val="222222"/>
                </a:solidFill>
                <a:latin typeface="Arial"/>
                <a:ea typeface="Arial"/>
                <a:cs typeface="Arial"/>
                <a:sym typeface="Arial"/>
              </a:rPr>
              <a:t>single code can assist with navigation in multiple directions, depending on the angle the smartphone camera is viewing the code, i.e., which way the user is orientated and moving through space. </a:t>
            </a:r>
            <a:endParaRPr/>
          </a:p>
          <a:p>
            <a:pPr indent="-457200" lvl="0" marL="457200" marR="0" rtl="0" algn="l">
              <a:lnSpc>
                <a:spcPct val="100000"/>
              </a:lnSpc>
              <a:spcBef>
                <a:spcPts val="0"/>
              </a:spcBef>
              <a:spcAft>
                <a:spcPts val="0"/>
              </a:spcAft>
              <a:buClr>
                <a:srgbClr val="222222"/>
              </a:buClr>
              <a:buSzPts val="1200"/>
              <a:buFont typeface="Arial"/>
              <a:buChar char="•"/>
            </a:pPr>
            <a:r>
              <a:rPr b="0" i="0" lang="en-US" sz="1200" u="none" cap="none" strike="noStrike">
                <a:solidFill>
                  <a:srgbClr val="222222"/>
                </a:solidFill>
                <a:latin typeface="Arial"/>
                <a:ea typeface="Arial"/>
                <a:cs typeface="Arial"/>
                <a:sym typeface="Arial"/>
              </a:rPr>
              <a:t>Public transport: e.g., in some cities in Spain</a:t>
            </a:r>
            <a:r>
              <a:rPr lang="en-US" sz="1200">
                <a:solidFill>
                  <a:srgbClr val="222222"/>
                </a:solidFill>
                <a:latin typeface="Arial"/>
                <a:ea typeface="Arial"/>
                <a:cs typeface="Arial"/>
                <a:sym typeface="Arial"/>
              </a:rPr>
              <a:t>,</a:t>
            </a:r>
            <a:r>
              <a:rPr b="0" i="0" lang="en-US" sz="1200" u="none" cap="none" strike="noStrike">
                <a:solidFill>
                  <a:srgbClr val="222222"/>
                </a:solidFill>
                <a:latin typeface="Arial"/>
                <a:ea typeface="Arial"/>
                <a:cs typeface="Arial"/>
                <a:sym typeface="Arial"/>
              </a:rPr>
              <a:t> London, New York City</a:t>
            </a:r>
            <a:endParaRPr/>
          </a:p>
          <a:p>
            <a:pPr indent="-381000" lvl="0" marL="457200" marR="0" rtl="0" algn="l">
              <a:lnSpc>
                <a:spcPct val="100000"/>
              </a:lnSpc>
              <a:spcBef>
                <a:spcPts val="0"/>
              </a:spcBef>
              <a:spcAft>
                <a:spcPts val="0"/>
              </a:spcAft>
              <a:buClr>
                <a:schemeClr val="dk1"/>
              </a:buClr>
              <a:buSzPts val="1200"/>
              <a:buFont typeface="Arial"/>
              <a:buNone/>
            </a:pPr>
            <a:r>
              <a:t/>
            </a:r>
            <a:endParaRPr b="1" i="0" sz="1200" u="none" cap="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None/>
            </a:pPr>
            <a:r>
              <a:rPr b="1" lang="en-US" sz="1400">
                <a:solidFill>
                  <a:srgbClr val="222222"/>
                </a:solidFill>
                <a:latin typeface="Arial"/>
                <a:ea typeface="Arial"/>
                <a:cs typeface="Arial"/>
                <a:sym typeface="Arial"/>
              </a:rPr>
              <a:t>NaviLens in Ireland</a:t>
            </a:r>
            <a:endParaRPr b="1" i="0" sz="1200" u="none" cap="none" strike="noStrike">
              <a:solidFill>
                <a:srgbClr val="222222"/>
              </a:solidFill>
              <a:latin typeface="Arial"/>
              <a:ea typeface="Arial"/>
              <a:cs typeface="Arial"/>
              <a:sym typeface="Arial"/>
            </a:endParaRPr>
          </a:p>
          <a:p>
            <a:pPr indent="-457200" lvl="0" marL="457200" marR="0" rtl="0" algn="l">
              <a:lnSpc>
                <a:spcPct val="100000"/>
              </a:lnSpc>
              <a:spcBef>
                <a:spcPts val="0"/>
              </a:spcBef>
              <a:spcAft>
                <a:spcPts val="0"/>
              </a:spcAft>
              <a:buClr>
                <a:srgbClr val="222222"/>
              </a:buClr>
              <a:buSzPts val="1200"/>
              <a:buFont typeface="Arial"/>
              <a:buChar char="•"/>
            </a:pPr>
            <a:r>
              <a:rPr i="0" lang="en-US" sz="1200" u="none" cap="none" strike="noStrike">
                <a:solidFill>
                  <a:srgbClr val="222222"/>
                </a:solidFill>
                <a:latin typeface="Arial"/>
                <a:ea typeface="Arial"/>
                <a:cs typeface="Arial"/>
                <a:sym typeface="Arial"/>
              </a:rPr>
              <a:t>Vision Ireland sites in Drumcondra, Tallaght, Camden St, Cork Office</a:t>
            </a:r>
            <a:endParaRPr/>
          </a:p>
          <a:p>
            <a:pPr indent="-457200" lvl="0" marL="457200" marR="0" rtl="0" algn="l">
              <a:lnSpc>
                <a:spcPct val="100000"/>
              </a:lnSpc>
              <a:spcBef>
                <a:spcPts val="0"/>
              </a:spcBef>
              <a:spcAft>
                <a:spcPts val="0"/>
              </a:spcAft>
              <a:buClr>
                <a:srgbClr val="222222"/>
              </a:buClr>
              <a:buSzPts val="1200"/>
              <a:buFont typeface="Arial"/>
              <a:buChar char="•"/>
            </a:pPr>
            <a:r>
              <a:rPr b="0" i="0" lang="en-US" sz="1200" u="none" cap="none" strike="noStrike">
                <a:solidFill>
                  <a:srgbClr val="222222"/>
                </a:solidFill>
                <a:latin typeface="Arial"/>
                <a:ea typeface="Arial"/>
                <a:cs typeface="Arial"/>
                <a:sym typeface="Arial"/>
              </a:rPr>
              <a:t>Irish Rail commuter trains pilot,</a:t>
            </a:r>
            <a:endParaRPr sz="1200">
              <a:solidFill>
                <a:srgbClr val="222222"/>
              </a:solidFill>
              <a:latin typeface="Arial"/>
              <a:ea typeface="Arial"/>
              <a:cs typeface="Arial"/>
              <a:sym typeface="Arial"/>
            </a:endParaRPr>
          </a:p>
          <a:p>
            <a:pPr indent="-457200" lvl="0" marL="457200" marR="0" rtl="0" algn="l">
              <a:lnSpc>
                <a:spcPct val="100000"/>
              </a:lnSpc>
              <a:spcBef>
                <a:spcPts val="0"/>
              </a:spcBef>
              <a:spcAft>
                <a:spcPts val="0"/>
              </a:spcAft>
              <a:buClr>
                <a:srgbClr val="222222"/>
              </a:buClr>
              <a:buSzPts val="1200"/>
              <a:buFont typeface="Arial"/>
              <a:buChar char="•"/>
            </a:pPr>
            <a:r>
              <a:rPr lang="en-US" sz="1200">
                <a:solidFill>
                  <a:srgbClr val="222222"/>
                </a:solidFill>
                <a:latin typeface="Arial"/>
                <a:ea typeface="Arial"/>
                <a:cs typeface="Arial"/>
                <a:sym typeface="Arial"/>
              </a:rPr>
              <a:t>M</a:t>
            </a:r>
            <a:r>
              <a:rPr b="0" i="0" lang="en-US" sz="1200" u="none" cap="none" strike="noStrike">
                <a:solidFill>
                  <a:srgbClr val="222222"/>
                </a:solidFill>
                <a:latin typeface="Arial"/>
                <a:ea typeface="Arial"/>
                <a:cs typeface="Arial"/>
                <a:sym typeface="Arial"/>
              </a:rPr>
              <a:t>useums and galleries e.g. The Hunt Museum,  </a:t>
            </a:r>
            <a:endParaRPr/>
          </a:p>
          <a:p>
            <a:pPr indent="-457200" lvl="0" marL="457200" marR="0" rtl="0" algn="l">
              <a:lnSpc>
                <a:spcPct val="100000"/>
              </a:lnSpc>
              <a:spcBef>
                <a:spcPts val="0"/>
              </a:spcBef>
              <a:spcAft>
                <a:spcPts val="0"/>
              </a:spcAft>
              <a:buClr>
                <a:srgbClr val="222222"/>
              </a:buClr>
              <a:buSzPts val="1200"/>
              <a:buFont typeface="Arial"/>
              <a:buChar char="•"/>
            </a:pPr>
            <a:r>
              <a:rPr lang="en-US" sz="1200">
                <a:solidFill>
                  <a:srgbClr val="222222"/>
                </a:solidFill>
                <a:latin typeface="Arial"/>
                <a:ea typeface="Arial"/>
                <a:cs typeface="Arial"/>
                <a:sym typeface="Arial"/>
              </a:rPr>
              <a:t>On</a:t>
            </a:r>
            <a:r>
              <a:rPr b="0" i="0" lang="en-US" sz="1200" u="none" cap="none" strike="noStrike">
                <a:solidFill>
                  <a:srgbClr val="222222"/>
                </a:solidFill>
                <a:latin typeface="Arial"/>
                <a:ea typeface="Arial"/>
                <a:cs typeface="Arial"/>
                <a:sym typeface="Arial"/>
              </a:rPr>
              <a:t> retail packaging (Unilever, Kelloggs)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rgbClr val="222222"/>
              </a:solidFill>
              <a:latin typeface="Arial"/>
              <a:ea typeface="Arial"/>
              <a:cs typeface="Arial"/>
              <a:sym typeface="Arial"/>
            </a:endParaRPr>
          </a:p>
          <a:p>
            <a:pPr indent="0" lvl="0" marL="0" marR="0" rtl="0" algn="l">
              <a:lnSpc>
                <a:spcPct val="100000"/>
              </a:lnSpc>
              <a:spcBef>
                <a:spcPts val="0"/>
              </a:spcBef>
              <a:spcAft>
                <a:spcPts val="0"/>
              </a:spcAft>
              <a:buClr>
                <a:srgbClr val="222222"/>
              </a:buClr>
              <a:buSzPts val="1200"/>
              <a:buFont typeface="Arial"/>
              <a:buNone/>
            </a:pPr>
            <a:r>
              <a:rPr b="0" i="0" lang="en-US" sz="1200" u="none" cap="none" strike="noStrike">
                <a:solidFill>
                  <a:srgbClr val="222222"/>
                </a:solidFill>
                <a:latin typeface="Arial"/>
                <a:ea typeface="Arial"/>
                <a:cs typeface="Arial"/>
                <a:sym typeface="Arial"/>
              </a:rPr>
              <a:t>Navilens est. in Spain, 2018.</a:t>
            </a:r>
            <a:endParaRPr/>
          </a:p>
          <a:p>
            <a:pPr indent="0" lvl="0" marL="0" marR="0" rtl="0" algn="l">
              <a:lnSpc>
                <a:spcPct val="100000"/>
              </a:lnSpc>
              <a:spcBef>
                <a:spcPts val="0"/>
              </a:spcBef>
              <a:spcAft>
                <a:spcPts val="0"/>
              </a:spcAft>
              <a:buClr>
                <a:srgbClr val="222222"/>
              </a:buClr>
              <a:buSzPts val="1200"/>
              <a:buFont typeface="Arial"/>
              <a:buNone/>
            </a:pPr>
            <a:r>
              <a:rPr b="0" i="0" lang="en-US" sz="1200" u="none" cap="none" strike="noStrike">
                <a:solidFill>
                  <a:srgbClr val="222222"/>
                </a:solidFill>
                <a:latin typeface="Arial"/>
                <a:ea typeface="Arial"/>
                <a:cs typeface="Arial"/>
                <a:sym typeface="Arial"/>
              </a:rPr>
              <a:t>Drumcondra head office &amp; training centre, Tallaght office, Camden Street retail) and Cork (Penrose Wharf office)</a:t>
            </a:r>
            <a:endParaRPr/>
          </a:p>
          <a:p>
            <a:pPr indent="0" lvl="0" marL="0" marR="0" rtl="0" algn="l">
              <a:lnSpc>
                <a:spcPct val="100000"/>
              </a:lnSpc>
              <a:spcBef>
                <a:spcPts val="0"/>
              </a:spcBef>
              <a:spcAft>
                <a:spcPts val="0"/>
              </a:spcAft>
              <a:buClr>
                <a:srgbClr val="222222"/>
              </a:buClr>
              <a:buSzPts val="1200"/>
              <a:buFont typeface="Arial"/>
              <a:buNone/>
            </a:pPr>
            <a:r>
              <a:rPr b="0" i="0" lang="en-US" sz="1200" u="none" cap="none" strike="noStrike">
                <a:solidFill>
                  <a:srgbClr val="222222"/>
                </a:solidFill>
                <a:latin typeface="Arial"/>
                <a:ea typeface="Arial"/>
                <a:cs typeface="Arial"/>
                <a:sym typeface="Arial"/>
              </a:rPr>
              <a:t>NaviLens is suited to use not only by people who are blind or have low vision but also international visitors.</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Clr>
                <a:srgbClr val="222222"/>
              </a:buClr>
              <a:buSzPts val="1200"/>
              <a:buFont typeface="Arial"/>
              <a:buNone/>
            </a:pPr>
            <a:r>
              <a:rPr b="1" i="0" lang="en-US" sz="1200" u="none" cap="none" strike="noStrike">
                <a:solidFill>
                  <a:srgbClr val="222222"/>
                </a:solidFill>
                <a:latin typeface="Arial"/>
                <a:ea typeface="Arial"/>
                <a:cs typeface="Arial"/>
                <a:sym typeface="Arial"/>
              </a:rPr>
              <a:t>The app is free to download (Android and iOS)</a:t>
            </a:r>
            <a:endParaRPr/>
          </a:p>
          <a:p>
            <a:pPr indent="0" lvl="0" marL="0" marR="0" rtl="0" algn="l">
              <a:lnSpc>
                <a:spcPct val="100000"/>
              </a:lnSpc>
              <a:spcBef>
                <a:spcPts val="0"/>
              </a:spcBef>
              <a:spcAft>
                <a:spcPts val="0"/>
              </a:spcAft>
              <a:buClr>
                <a:srgbClr val="222222"/>
              </a:buClr>
              <a:buSzPts val="1200"/>
              <a:buFont typeface="Arial"/>
              <a:buNone/>
            </a:pPr>
            <a:r>
              <a:rPr b="1" lang="en-US" sz="1200">
                <a:solidFill>
                  <a:srgbClr val="222222"/>
                </a:solidFill>
                <a:latin typeface="Arial"/>
                <a:ea typeface="Arial"/>
                <a:cs typeface="Arial"/>
                <a:sym typeface="Arial"/>
              </a:rPr>
              <a:t>T</a:t>
            </a:r>
            <a:r>
              <a:rPr b="1" i="0" lang="en-US" sz="1200" u="none" cap="none" strike="noStrike">
                <a:solidFill>
                  <a:srgbClr val="222222"/>
                </a:solidFill>
                <a:latin typeface="Arial"/>
                <a:ea typeface="Arial"/>
                <a:cs typeface="Arial"/>
                <a:sym typeface="Arial"/>
              </a:rPr>
              <a:t>ranslates into 40+ languages</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lang="en-US" sz="1200" u="sng">
                <a:solidFill>
                  <a:schemeClr val="hlink"/>
                </a:solidFill>
                <a:latin typeface="Arial"/>
                <a:ea typeface="Arial"/>
                <a:cs typeface="Arial"/>
                <a:sym typeface="Arial"/>
                <a:hlinkClick r:id="rId2"/>
              </a:rPr>
              <a:t>www.ucd.ie/all/aboutus/campusaccessibility/</a:t>
            </a:r>
            <a:r>
              <a:rPr b="1" lang="en-US" sz="1200">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200"/>
              <a:buFont typeface="Arial"/>
              <a:buNone/>
            </a:pPr>
            <a:r>
              <a:rPr b="1" lang="en-US" sz="1200">
                <a:latin typeface="Arial"/>
                <a:ea typeface="Arial"/>
                <a:cs typeface="Arial"/>
                <a:sym typeface="Arial"/>
              </a:rPr>
              <a:t>Contact: </a:t>
            </a:r>
            <a:r>
              <a:rPr b="1" lang="en-US" sz="1200"/>
              <a:t>: </a:t>
            </a:r>
            <a:r>
              <a:rPr b="1" lang="en-US" sz="1200" u="sng">
                <a:solidFill>
                  <a:schemeClr val="hlink"/>
                </a:solidFill>
                <a:hlinkClick r:id="rId3"/>
              </a:rPr>
              <a:t>tina.lowe@ucd.ie</a:t>
            </a:r>
            <a:r>
              <a:rPr b="1" lang="en-US" sz="1200"/>
              <a:t> </a:t>
            </a:r>
            <a:endParaRPr b="1"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222222"/>
              </a:solidFill>
              <a:latin typeface="Arial"/>
              <a:ea typeface="Arial"/>
              <a:cs typeface="Arial"/>
              <a:sym typeface="Arial"/>
            </a:endParaRPr>
          </a:p>
          <a:p>
            <a:pPr indent="0" lvl="0" marL="0" rtl="0" algn="l">
              <a:spcBef>
                <a:spcPts val="0"/>
              </a:spcBef>
              <a:spcAft>
                <a:spcPts val="0"/>
              </a:spcAft>
              <a:buNone/>
            </a:pPr>
            <a:r>
              <a:t/>
            </a:r>
            <a:endParaRPr/>
          </a:p>
        </p:txBody>
      </p:sp>
      <p:sp>
        <p:nvSpPr>
          <p:cNvPr id="144" name="Google Shape;14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F3151"/>
              </a:buClr>
              <a:buSzPts val="3500"/>
              <a:buFont typeface="Arial"/>
              <a:buNone/>
            </a:pPr>
            <a:r>
              <a:rPr b="0" i="0" lang="en-US" sz="3500" u="none" strike="noStrike">
                <a:solidFill>
                  <a:srgbClr val="3F3151"/>
                </a:solidFill>
                <a:latin typeface="Calibri"/>
                <a:ea typeface="Calibri"/>
                <a:cs typeface="Calibri"/>
                <a:sym typeface="Calibri"/>
              </a:rPr>
              <a:t>Test from slide: </a:t>
            </a:r>
            <a:endParaRPr/>
          </a:p>
          <a:p>
            <a:pPr indent="-222250" lvl="0" marL="0" rtl="0" algn="l">
              <a:spcBef>
                <a:spcPts val="0"/>
              </a:spcBef>
              <a:spcAft>
                <a:spcPts val="0"/>
              </a:spcAft>
              <a:buClr>
                <a:srgbClr val="3F3151"/>
              </a:buClr>
              <a:buSzPts val="3500"/>
              <a:buFont typeface="Arial"/>
              <a:buChar char="•"/>
            </a:pPr>
            <a:r>
              <a:rPr b="0" i="0" lang="en-US" sz="3500" u="none" strike="noStrike">
                <a:solidFill>
                  <a:srgbClr val="3F3151"/>
                </a:solidFill>
                <a:latin typeface="Calibri"/>
                <a:ea typeface="Calibri"/>
                <a:cs typeface="Calibri"/>
                <a:sym typeface="Calibri"/>
              </a:rPr>
              <a:t>65% were aware of UCD's policy on Supporting Employees with Disabilities.</a:t>
            </a:r>
            <a:endParaRPr b="0" i="0" sz="3500" u="none" strike="noStrike">
              <a:solidFill>
                <a:srgbClr val="3F3151"/>
              </a:solidFill>
              <a:latin typeface="Arial"/>
              <a:ea typeface="Arial"/>
              <a:cs typeface="Arial"/>
              <a:sym typeface="Arial"/>
            </a:endParaRPr>
          </a:p>
          <a:p>
            <a:pPr indent="-222250" lvl="0" marL="0" rtl="0" algn="l">
              <a:spcBef>
                <a:spcPts val="647"/>
              </a:spcBef>
              <a:spcAft>
                <a:spcPts val="0"/>
              </a:spcAft>
              <a:buClr>
                <a:srgbClr val="3F3151"/>
              </a:buClr>
              <a:buSzPts val="3500"/>
              <a:buFont typeface="Arial"/>
              <a:buChar char="•"/>
            </a:pPr>
            <a:r>
              <a:rPr b="0" i="0" lang="en-US" sz="3500" u="none" strike="noStrike">
                <a:solidFill>
                  <a:srgbClr val="3F3151"/>
                </a:solidFill>
                <a:latin typeface="Calibri"/>
                <a:ea typeface="Calibri"/>
                <a:cs typeface="Calibri"/>
                <a:sym typeface="Calibri"/>
              </a:rPr>
              <a:t>65% felt there are career opportunities for them in UCD.</a:t>
            </a:r>
            <a:endParaRPr b="0" i="0" sz="3500" u="none" strike="noStrike">
              <a:solidFill>
                <a:srgbClr val="3F3151"/>
              </a:solidFill>
              <a:latin typeface="Arial"/>
              <a:ea typeface="Arial"/>
              <a:cs typeface="Arial"/>
              <a:sym typeface="Arial"/>
            </a:endParaRPr>
          </a:p>
          <a:p>
            <a:pPr indent="-222250" lvl="0" marL="0" rtl="0" algn="l">
              <a:spcBef>
                <a:spcPts val="647"/>
              </a:spcBef>
              <a:spcAft>
                <a:spcPts val="0"/>
              </a:spcAft>
              <a:buClr>
                <a:srgbClr val="3F3151"/>
              </a:buClr>
              <a:buSzPts val="3500"/>
              <a:buFont typeface="Arial"/>
              <a:buChar char="•"/>
            </a:pPr>
            <a:r>
              <a:rPr b="0" i="0" lang="en-US" sz="3500" u="none" strike="noStrike">
                <a:solidFill>
                  <a:srgbClr val="3F3151"/>
                </a:solidFill>
                <a:latin typeface="Calibri"/>
                <a:ea typeface="Calibri"/>
                <a:cs typeface="Calibri"/>
                <a:sym typeface="Calibri"/>
              </a:rPr>
              <a:t>70% were aware of UCD reasonable accommodation process, 36% said they used the process</a:t>
            </a:r>
            <a:endParaRPr b="0" i="0" sz="3500" u="none" strike="noStrike">
              <a:solidFill>
                <a:srgbClr val="3F3151"/>
              </a:solidFill>
              <a:latin typeface="Arial"/>
              <a:ea typeface="Arial"/>
              <a:cs typeface="Arial"/>
              <a:sym typeface="Arial"/>
            </a:endParaRPr>
          </a:p>
          <a:p>
            <a:pPr indent="-222250" lvl="0" marL="0" rtl="0" algn="l">
              <a:spcBef>
                <a:spcPts val="647"/>
              </a:spcBef>
              <a:spcAft>
                <a:spcPts val="0"/>
              </a:spcAft>
              <a:buClr>
                <a:srgbClr val="3F3151"/>
              </a:buClr>
              <a:buSzPts val="3500"/>
              <a:buFont typeface="Arial"/>
              <a:buChar char="•"/>
            </a:pPr>
            <a:r>
              <a:rPr b="0" i="0" lang="en-US" sz="3500" u="none" strike="noStrike">
                <a:solidFill>
                  <a:srgbClr val="3F3151"/>
                </a:solidFill>
                <a:latin typeface="Calibri"/>
                <a:ea typeface="Calibri"/>
                <a:cs typeface="Calibri"/>
                <a:sym typeface="Calibri"/>
              </a:rPr>
              <a:t>54% said they difficulty accessing reasonable accommodations?</a:t>
            </a:r>
            <a:endParaRPr b="0" i="0" sz="3500" u="none" strike="noStrike">
              <a:solidFill>
                <a:srgbClr val="3F3151"/>
              </a:solidFill>
              <a:latin typeface="Arial"/>
              <a:ea typeface="Arial"/>
              <a:cs typeface="Arial"/>
              <a:sym typeface="Arial"/>
            </a:endParaRPr>
          </a:p>
          <a:p>
            <a:pPr indent="-222250" lvl="0" marL="0" rtl="0" algn="l">
              <a:spcBef>
                <a:spcPts val="647"/>
              </a:spcBef>
              <a:spcAft>
                <a:spcPts val="0"/>
              </a:spcAft>
              <a:buClr>
                <a:srgbClr val="3F3151"/>
              </a:buClr>
              <a:buSzPts val="3500"/>
              <a:buFont typeface="Arial"/>
              <a:buChar char="•"/>
            </a:pPr>
            <a:r>
              <a:rPr b="0" i="0" lang="en-US" sz="3500" u="none" strike="noStrike">
                <a:solidFill>
                  <a:srgbClr val="3F3151"/>
                </a:solidFill>
                <a:latin typeface="Calibri"/>
                <a:ea typeface="Calibri"/>
                <a:cs typeface="Calibri"/>
                <a:sym typeface="Calibri"/>
              </a:rPr>
              <a:t>53% felt  UCD doesn’t create an environment where you can disclose any type of disability. Reasons for not disclosing include: </a:t>
            </a:r>
            <a:endParaRPr b="0" i="0" sz="3500" u="none" strike="noStrike">
              <a:solidFill>
                <a:srgbClr val="3F3151"/>
              </a:solidFill>
              <a:latin typeface="Arial"/>
              <a:ea typeface="Arial"/>
              <a:cs typeface="Arial"/>
              <a:sym typeface="Arial"/>
            </a:endParaRPr>
          </a:p>
          <a:p>
            <a:pPr indent="-285750" lvl="1" marL="742950" rtl="0" algn="l">
              <a:spcBef>
                <a:spcPts val="647"/>
              </a:spcBef>
              <a:spcAft>
                <a:spcPts val="0"/>
              </a:spcAft>
              <a:buClr>
                <a:srgbClr val="3F3151"/>
              </a:buClr>
              <a:buSzPts val="3500"/>
              <a:buFont typeface="Arial"/>
              <a:buChar char="•"/>
            </a:pPr>
            <a:r>
              <a:rPr b="0" i="0" lang="en-US" sz="3500" u="none" strike="noStrike">
                <a:solidFill>
                  <a:srgbClr val="3F3151"/>
                </a:solidFill>
                <a:latin typeface="Calibri"/>
                <a:ea typeface="Calibri"/>
                <a:cs typeface="Calibri"/>
                <a:sym typeface="Calibri"/>
              </a:rPr>
              <a:t>Stigmatisation</a:t>
            </a:r>
            <a:endParaRPr b="0" i="0" sz="3500" u="none" strike="noStrike">
              <a:solidFill>
                <a:srgbClr val="3F3151"/>
              </a:solidFill>
              <a:latin typeface="Arial"/>
              <a:ea typeface="Arial"/>
              <a:cs typeface="Arial"/>
              <a:sym typeface="Arial"/>
            </a:endParaRPr>
          </a:p>
          <a:p>
            <a:pPr indent="-285750" lvl="1" marL="742950" rtl="0" algn="l">
              <a:spcBef>
                <a:spcPts val="647"/>
              </a:spcBef>
              <a:spcAft>
                <a:spcPts val="0"/>
              </a:spcAft>
              <a:buClr>
                <a:srgbClr val="3F3151"/>
              </a:buClr>
              <a:buSzPts val="3500"/>
              <a:buFont typeface="Arial"/>
              <a:buChar char="•"/>
            </a:pPr>
            <a:r>
              <a:rPr b="0" i="0" lang="en-US" sz="3500" u="none" strike="noStrike">
                <a:solidFill>
                  <a:srgbClr val="3F3151"/>
                </a:solidFill>
                <a:latin typeface="Calibri"/>
                <a:ea typeface="Calibri"/>
                <a:cs typeface="Calibri"/>
                <a:sym typeface="Calibri"/>
              </a:rPr>
              <a:t>Effects on Career progression</a:t>
            </a:r>
            <a:endParaRPr b="0" i="0" sz="3500" u="none" strike="noStrike">
              <a:solidFill>
                <a:srgbClr val="3F3151"/>
              </a:solidFill>
              <a:latin typeface="Arial"/>
              <a:ea typeface="Arial"/>
              <a:cs typeface="Arial"/>
              <a:sym typeface="Arial"/>
            </a:endParaRPr>
          </a:p>
          <a:p>
            <a:pPr indent="-285750" lvl="1" marL="742950" rtl="0" algn="l">
              <a:spcBef>
                <a:spcPts val="647"/>
              </a:spcBef>
              <a:spcAft>
                <a:spcPts val="0"/>
              </a:spcAft>
              <a:buClr>
                <a:srgbClr val="3F3151"/>
              </a:buClr>
              <a:buSzPts val="3500"/>
              <a:buFont typeface="Arial"/>
              <a:buChar char="•"/>
            </a:pPr>
            <a:r>
              <a:rPr b="0" i="0" lang="en-US" sz="3500" u="none" strike="noStrike">
                <a:solidFill>
                  <a:srgbClr val="3F3151"/>
                </a:solidFill>
                <a:latin typeface="Calibri"/>
                <a:ea typeface="Calibri"/>
                <a:cs typeface="Calibri"/>
                <a:sym typeface="Calibri"/>
              </a:rPr>
              <a:t>Lack of awareness</a:t>
            </a:r>
            <a:endParaRPr b="0" i="0" sz="3500" u="none" strike="noStrike">
              <a:solidFill>
                <a:srgbClr val="3F3151"/>
              </a:solidFill>
              <a:latin typeface="Arial"/>
              <a:ea typeface="Arial"/>
              <a:cs typeface="Arial"/>
              <a:sym typeface="Arial"/>
            </a:endParaRPr>
          </a:p>
          <a:p>
            <a:pPr indent="-285750" lvl="1" marL="742950" rtl="0" algn="l">
              <a:spcBef>
                <a:spcPts val="647"/>
              </a:spcBef>
              <a:spcAft>
                <a:spcPts val="0"/>
              </a:spcAft>
              <a:buClr>
                <a:srgbClr val="3F3151"/>
              </a:buClr>
              <a:buSzPts val="3500"/>
              <a:buFont typeface="Arial"/>
              <a:buChar char="•"/>
            </a:pPr>
            <a:r>
              <a:rPr b="0" i="0" lang="en-US" sz="3500" u="none" strike="noStrike">
                <a:solidFill>
                  <a:srgbClr val="3F3151"/>
                </a:solidFill>
                <a:latin typeface="Calibri"/>
                <a:ea typeface="Calibri"/>
                <a:cs typeface="Calibri"/>
                <a:sym typeface="Calibri"/>
              </a:rPr>
              <a:t>Nothing will be done</a:t>
            </a:r>
            <a:endParaRPr b="0" i="0" sz="3500" u="none" strike="noStrike">
              <a:solidFill>
                <a:srgbClr val="3F315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lang="en-US"/>
              <a:t>As a line manager/head of school, do you feel you receive enough guidance and resources to support employees with a disability(s)  54% SAID NO /46% SAID YES</a:t>
            </a:r>
            <a:endParaRPr/>
          </a:p>
          <a:p>
            <a:pPr indent="0" lvl="0" marL="0" marR="0" rtl="0" algn="l">
              <a:lnSpc>
                <a:spcPct val="100000"/>
              </a:lnSpc>
              <a:spcBef>
                <a:spcPts val="0"/>
              </a:spcBef>
              <a:spcAft>
                <a:spcPts val="0"/>
              </a:spcAft>
              <a:buClr>
                <a:schemeClr val="dk1"/>
              </a:buClr>
              <a:buSzPts val="1200"/>
              <a:buFont typeface="Calibri"/>
              <a:buNone/>
            </a:pPr>
            <a:r>
              <a:rPr lang="en-US"/>
              <a:t>If you have a disability, do you feel that your line manager/head of school understands how they can support people with disabilities to reach their full potential? 46% SAID NO AND 54% SAID YES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12% response  rate from those employees with a disability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Speech bubble question: </a:t>
            </a:r>
            <a:r>
              <a:rPr b="1" lang="en-US" sz="1200">
                <a:solidFill>
                  <a:srgbClr val="004077"/>
                </a:solidFill>
              </a:rPr>
              <a:t>In your opinion, how can UCD create a more inclusive work environment for those with a disability(s </a:t>
            </a:r>
            <a:endParaRPr b="1" sz="1200">
              <a:solidFill>
                <a:srgbClr val="004077"/>
              </a:solidFill>
            </a:endParaRPr>
          </a:p>
          <a:p>
            <a:pPr indent="0" lvl="0" marL="0" marR="0" rtl="0" algn="l">
              <a:lnSpc>
                <a:spcPct val="100000"/>
              </a:lnSpc>
              <a:spcBef>
                <a:spcPts val="0"/>
              </a:spcBef>
              <a:spcAft>
                <a:spcPts val="0"/>
              </a:spcAft>
              <a:buClr>
                <a:schemeClr val="dk1"/>
              </a:buClr>
              <a:buSzPts val="1200"/>
              <a:buFont typeface="Calibri"/>
              <a:buNone/>
            </a:pPr>
            <a:r>
              <a:rPr lang="en-US"/>
              <a:t>“Language” in speech bubble refers to the free text stating - </a:t>
            </a:r>
            <a:r>
              <a:rPr lang="en-US">
                <a:solidFill>
                  <a:srgbClr val="002060"/>
                </a:solidFill>
              </a:rPr>
              <a:t>Disabilities" as a title can be a problem leaving other hidden disabilities out of public perception. Visibility, representation at senior level UMT, accessible buildings and classrooms, easy access to resources, guides policies and supports related to disability, central budget for accommodations, roles models.</a:t>
            </a:r>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002060"/>
              </a:solidFill>
            </a:endParaRPr>
          </a:p>
          <a:p>
            <a:pPr indent="0" lvl="0" marL="0" marR="0" rtl="0" algn="l">
              <a:lnSpc>
                <a:spcPct val="100000"/>
              </a:lnSpc>
              <a:spcBef>
                <a:spcPts val="0"/>
              </a:spcBef>
              <a:spcAft>
                <a:spcPts val="0"/>
              </a:spcAft>
              <a:buClr>
                <a:schemeClr val="dk1"/>
              </a:buClr>
              <a:buSzPts val="1200"/>
              <a:buFont typeface="Calibri"/>
              <a:buNone/>
            </a:pPr>
            <a:r>
              <a:rPr b="1" lang="en-US" sz="1200"/>
              <a:t>: </a:t>
            </a:r>
            <a:r>
              <a:rPr b="1" lang="en-US" sz="1200" u="sng">
                <a:solidFill>
                  <a:schemeClr val="hlink"/>
                </a:solidFill>
                <a:hlinkClick r:id="rId2"/>
              </a:rPr>
              <a:t>tom.costelloe@ucd.ie</a:t>
            </a:r>
            <a:r>
              <a:rPr b="1" lang="en-US" sz="1200"/>
              <a:t> </a:t>
            </a:r>
            <a:r>
              <a:rPr lang="en-US"/>
              <a:t>-</a:t>
            </a:r>
            <a:endParaRPr/>
          </a:p>
          <a:p>
            <a:pPr indent="0" lvl="0" marL="0" rtl="0" algn="l">
              <a:spcBef>
                <a:spcPts val="0"/>
              </a:spcBef>
              <a:spcAft>
                <a:spcPts val="0"/>
              </a:spcAft>
              <a:buNone/>
            </a:pPr>
            <a:r>
              <a:t/>
            </a:r>
            <a:endParaRPr/>
          </a:p>
        </p:txBody>
      </p:sp>
      <p:sp>
        <p:nvSpPr>
          <p:cNvPr id="163" name="Google Shape;16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Text from slide:</a:t>
            </a:r>
            <a:endParaRPr/>
          </a:p>
          <a:p>
            <a:pPr indent="0" lvl="0" marL="0" rtl="0" algn="l">
              <a:spcBef>
                <a:spcPts val="0"/>
              </a:spcBef>
              <a:spcAft>
                <a:spcPts val="0"/>
              </a:spcAft>
              <a:buNone/>
            </a:pPr>
            <a:r>
              <a:rPr b="1" lang="en-US"/>
              <a:t>Neurodiversity</a:t>
            </a:r>
            <a:r>
              <a:rPr lang="en-US" sz="1200"/>
              <a:t> is...</a:t>
            </a:r>
            <a:endParaRPr/>
          </a:p>
          <a:p>
            <a:pPr indent="0" lvl="0" marL="0" rtl="0" algn="l">
              <a:spcBef>
                <a:spcPts val="0"/>
              </a:spcBef>
              <a:spcAft>
                <a:spcPts val="0"/>
              </a:spcAft>
              <a:buClr>
                <a:schemeClr val="dk1"/>
              </a:buClr>
              <a:buSzPts val="1200"/>
              <a:buFont typeface="Calibri"/>
              <a:buNone/>
            </a:pPr>
            <a:r>
              <a:rPr lang="en-US" sz="1200"/>
              <a:t>common with infinite varieties</a:t>
            </a:r>
            <a:endParaRPr/>
          </a:p>
          <a:p>
            <a:pPr indent="0" lvl="0" marL="0" rtl="0" algn="l">
              <a:spcBef>
                <a:spcPts val="0"/>
              </a:spcBef>
              <a:spcAft>
                <a:spcPts val="0"/>
              </a:spcAft>
              <a:buClr>
                <a:schemeClr val="dk1"/>
              </a:buClr>
              <a:buSzPts val="1200"/>
              <a:buFont typeface="Calibri"/>
              <a:buNone/>
            </a:pPr>
            <a:r>
              <a:rPr lang="en-US" sz="1200"/>
              <a:t>not widely understood</a:t>
            </a:r>
            <a:endParaRPr/>
          </a:p>
          <a:p>
            <a:pPr indent="0" lvl="0" marL="0" marR="0" rtl="0" algn="l">
              <a:lnSpc>
                <a:spcPct val="100000"/>
              </a:lnSpc>
              <a:spcBef>
                <a:spcPts val="240"/>
              </a:spcBef>
              <a:spcAft>
                <a:spcPts val="0"/>
              </a:spcAft>
              <a:buClr>
                <a:schemeClr val="dk1"/>
              </a:buClr>
              <a:buSzPts val="1200"/>
              <a:buFont typeface="Arial"/>
              <a:buNone/>
            </a:pPr>
            <a:r>
              <a:t/>
            </a:r>
            <a:endParaRPr b="0" i="0" sz="1200" u="none" cap="none" strike="noStrike">
              <a:solidFill>
                <a:schemeClr val="dk1"/>
              </a:solidFill>
            </a:endParaRPr>
          </a:p>
          <a:p>
            <a:pPr indent="0" lvl="0" marL="0" marR="0" rtl="0" algn="l">
              <a:lnSpc>
                <a:spcPct val="100000"/>
              </a:lnSpc>
              <a:spcBef>
                <a:spcPts val="240"/>
              </a:spcBef>
              <a:spcAft>
                <a:spcPts val="0"/>
              </a:spcAft>
              <a:buClr>
                <a:srgbClr val="000000"/>
              </a:buClr>
              <a:buSzPts val="1200"/>
              <a:buFont typeface="Arial"/>
              <a:buNone/>
            </a:pPr>
            <a:r>
              <a:rPr b="1" i="0" lang="en-US" u="none" cap="none" strike="noStrike">
                <a:solidFill>
                  <a:srgbClr val="000000"/>
                </a:solidFill>
              </a:rPr>
              <a:t>Neurodiversity</a:t>
            </a:r>
            <a:r>
              <a:rPr b="0" i="0" lang="en-US" sz="1200" u="none" cap="none" strike="noStrike">
                <a:solidFill>
                  <a:srgbClr val="000000"/>
                </a:solidFill>
              </a:rPr>
              <a:t> requires…</a:t>
            </a:r>
            <a:endParaRPr/>
          </a:p>
          <a:p>
            <a:pPr indent="0" lvl="0" marL="0" marR="0" rtl="0" algn="l">
              <a:lnSpc>
                <a:spcPct val="100000"/>
              </a:lnSpc>
              <a:spcBef>
                <a:spcPts val="240"/>
              </a:spcBef>
              <a:spcAft>
                <a:spcPts val="0"/>
              </a:spcAft>
              <a:buClr>
                <a:srgbClr val="000000"/>
              </a:buClr>
              <a:buSzPts val="1200"/>
              <a:buFont typeface="Arial"/>
              <a:buNone/>
            </a:pPr>
            <a:r>
              <a:rPr b="0" i="0" lang="en-US" sz="1200" u="none" cap="none" strike="noStrike">
                <a:solidFill>
                  <a:srgbClr val="000000"/>
                </a:solidFill>
              </a:rPr>
              <a:t>enhanced data collection</a:t>
            </a:r>
            <a:endParaRPr/>
          </a:p>
          <a:p>
            <a:pPr indent="0" lvl="0" marL="0" marR="0" rtl="0" algn="l">
              <a:lnSpc>
                <a:spcPct val="100000"/>
              </a:lnSpc>
              <a:spcBef>
                <a:spcPts val="240"/>
              </a:spcBef>
              <a:spcAft>
                <a:spcPts val="0"/>
              </a:spcAft>
              <a:buClr>
                <a:srgbClr val="000000"/>
              </a:buClr>
              <a:buSzPts val="1200"/>
              <a:buFont typeface="Arial"/>
              <a:buNone/>
            </a:pPr>
            <a:r>
              <a:rPr b="0" i="0" lang="en-US" sz="1200" u="none" cap="none" strike="noStrike">
                <a:solidFill>
                  <a:srgbClr val="000000"/>
                </a:solidFill>
              </a:rPr>
              <a:t>more resources</a:t>
            </a:r>
            <a:endParaRPr/>
          </a:p>
          <a:p>
            <a:pPr indent="0" lvl="0" marL="0" marR="0" rtl="0" algn="l">
              <a:lnSpc>
                <a:spcPct val="100000"/>
              </a:lnSpc>
              <a:spcBef>
                <a:spcPts val="240"/>
              </a:spcBef>
              <a:spcAft>
                <a:spcPts val="0"/>
              </a:spcAft>
              <a:buClr>
                <a:srgbClr val="000000"/>
              </a:buClr>
              <a:buSzPts val="1200"/>
              <a:buFont typeface="Arial"/>
              <a:buNone/>
            </a:pPr>
            <a:r>
              <a:rPr b="0" i="0" lang="en-US" sz="1200" u="none" cap="none" strike="noStrike">
                <a:solidFill>
                  <a:srgbClr val="000000"/>
                </a:solidFill>
              </a:rPr>
              <a:t>broader evidenced-based supports</a:t>
            </a:r>
            <a:endParaRPr/>
          </a:p>
          <a:p>
            <a:pPr indent="0" lvl="0" marL="0" marR="0" rtl="0" algn="l">
              <a:lnSpc>
                <a:spcPct val="100000"/>
              </a:lnSpc>
              <a:spcBef>
                <a:spcPts val="240"/>
              </a:spcBef>
              <a:spcAft>
                <a:spcPts val="0"/>
              </a:spcAft>
              <a:buClr>
                <a:srgbClr val="000000"/>
              </a:buClr>
              <a:buSzPts val="1200"/>
              <a:buFont typeface="Arial"/>
              <a:buNone/>
            </a:pPr>
            <a:r>
              <a:rPr b="0" i="0" lang="en-US" sz="1200" u="none" cap="none" strike="noStrike">
                <a:solidFill>
                  <a:srgbClr val="000000"/>
                </a:solidFill>
              </a:rPr>
              <a:t>more accessible support systems</a:t>
            </a:r>
            <a:endParaRPr/>
          </a:p>
          <a:p>
            <a:pPr indent="0" lvl="0" marL="0" marR="0" rtl="0" algn="l">
              <a:lnSpc>
                <a:spcPct val="100000"/>
              </a:lnSpc>
              <a:spcBef>
                <a:spcPts val="240"/>
              </a:spcBef>
              <a:spcAft>
                <a:spcPts val="0"/>
              </a:spcAft>
              <a:buClr>
                <a:srgbClr val="000000"/>
              </a:buClr>
              <a:buSzPts val="1200"/>
              <a:buFont typeface="Arial"/>
              <a:buNone/>
            </a:pPr>
            <a:r>
              <a:rPr b="0" i="0" lang="en-US" sz="1200" u="none" cap="none" strike="noStrike">
                <a:solidFill>
                  <a:srgbClr val="000000"/>
                </a:solidFill>
              </a:rPr>
              <a:t>recognition of disclosure fears</a:t>
            </a:r>
            <a:endParaRPr/>
          </a:p>
          <a:p>
            <a:pPr indent="0" lvl="0" marL="0" marR="0" rtl="0" algn="l">
              <a:lnSpc>
                <a:spcPct val="100000"/>
              </a:lnSpc>
              <a:spcBef>
                <a:spcPts val="240"/>
              </a:spcBef>
              <a:spcAft>
                <a:spcPts val="0"/>
              </a:spcAft>
              <a:buClr>
                <a:srgbClr val="000000"/>
              </a:buClr>
              <a:buSzPts val="1200"/>
              <a:buFont typeface="Arial"/>
              <a:buNone/>
            </a:pPr>
            <a:r>
              <a:rPr b="0" i="0" lang="en-US" sz="1200" u="none" cap="none" strike="noStrike">
                <a:solidFill>
                  <a:srgbClr val="000000"/>
                </a:solidFill>
              </a:rPr>
              <a:t>enabling environments</a:t>
            </a:r>
            <a:endParaRPr sz="1200"/>
          </a:p>
          <a:p>
            <a:pPr indent="0" lvl="0" marL="0" rtl="0" algn="l">
              <a:spcBef>
                <a:spcPts val="0"/>
              </a:spcBef>
              <a:spcAft>
                <a:spcPts val="0"/>
              </a:spcAft>
              <a:buClr>
                <a:schemeClr val="dk1"/>
              </a:buClr>
              <a:buSzPts val="1200"/>
              <a:buFont typeface="Calibri"/>
              <a:buNone/>
            </a:pPr>
            <a:r>
              <a:t/>
            </a:r>
            <a:endParaRPr sz="1200"/>
          </a:p>
          <a:p>
            <a:pPr indent="0" lvl="0" marL="0" rtl="0" algn="l">
              <a:spcBef>
                <a:spcPts val="0"/>
              </a:spcBef>
              <a:spcAft>
                <a:spcPts val="0"/>
              </a:spcAft>
              <a:buNone/>
            </a:pPr>
            <a:r>
              <a:rPr b="1" lang="en-US"/>
              <a:t>Neurodiversity </a:t>
            </a:r>
            <a:r>
              <a:rPr lang="en-US" sz="1200"/>
              <a:t>represents…</a:t>
            </a:r>
            <a:endParaRPr/>
          </a:p>
          <a:p>
            <a:pPr indent="0" lvl="0" marL="0" rtl="0" algn="l">
              <a:spcBef>
                <a:spcPts val="0"/>
              </a:spcBef>
              <a:spcAft>
                <a:spcPts val="0"/>
              </a:spcAft>
              <a:buClr>
                <a:schemeClr val="dk1"/>
              </a:buClr>
              <a:buSzPts val="1200"/>
              <a:buFont typeface="Calibri"/>
              <a:buNone/>
            </a:pPr>
            <a:r>
              <a:rPr lang="en-US" sz="1200"/>
              <a:t>the future</a:t>
            </a:r>
            <a:endParaRPr/>
          </a:p>
          <a:p>
            <a:pPr indent="0" lvl="0" marL="0" rtl="0" algn="l">
              <a:spcBef>
                <a:spcPts val="0"/>
              </a:spcBef>
              <a:spcAft>
                <a:spcPts val="0"/>
              </a:spcAft>
              <a:buClr>
                <a:schemeClr val="dk1"/>
              </a:buClr>
              <a:buSzPts val="1200"/>
              <a:buFont typeface="Calibri"/>
              <a:buNone/>
            </a:pPr>
            <a:r>
              <a:rPr lang="en-US" sz="1200"/>
              <a:t>infinite possibilities </a:t>
            </a:r>
            <a:endParaRPr/>
          </a:p>
          <a:p>
            <a:pPr indent="0" lvl="0" marL="0" rtl="0" algn="l">
              <a:spcBef>
                <a:spcPts val="0"/>
              </a:spcBef>
              <a:spcAft>
                <a:spcPts val="0"/>
              </a:spcAft>
              <a:buNone/>
            </a:pPr>
            <a:r>
              <a:t/>
            </a:r>
            <a:endParaRPr/>
          </a:p>
        </p:txBody>
      </p:sp>
      <p:sp>
        <p:nvSpPr>
          <p:cNvPr id="171" name="Google Shape;17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200">
                <a:latin typeface="Arial"/>
                <a:ea typeface="Arial"/>
                <a:cs typeface="Arial"/>
                <a:sym typeface="Arial"/>
              </a:rPr>
              <a:t>Reasonable Accommodation in UCD </a:t>
            </a:r>
            <a:endParaRPr/>
          </a:p>
          <a:p>
            <a:pPr indent="0" lvl="0" marL="0" rtl="0" algn="l">
              <a:spcBef>
                <a:spcPts val="0"/>
              </a:spcBef>
              <a:spcAft>
                <a:spcPts val="0"/>
              </a:spcAft>
              <a:buNone/>
            </a:pPr>
            <a:r>
              <a:rPr b="0" i="0" lang="en-US" sz="1200">
                <a:latin typeface="Arial"/>
                <a:ea typeface="Arial"/>
                <a:cs typeface="Arial"/>
                <a:sym typeface="Arial"/>
              </a:rPr>
              <a:t>UCD’s reasonable accommodations process was developed through the ConnectAbility project.</a:t>
            </a:r>
            <a:endParaRPr/>
          </a:p>
          <a:p>
            <a:pPr indent="0" lvl="0" marL="0" rtl="0" algn="l">
              <a:spcBef>
                <a:spcPts val="0"/>
              </a:spcBef>
              <a:spcAft>
                <a:spcPts val="0"/>
              </a:spcAft>
              <a:buNone/>
            </a:pPr>
            <a:r>
              <a:rPr b="0" i="0" lang="en-US" sz="1200">
                <a:latin typeface="Arial"/>
                <a:ea typeface="Arial"/>
                <a:cs typeface="Arial"/>
                <a:sym typeface="Arial"/>
              </a:rPr>
              <a:t>This project  was an intervarsity project (7 Universities) </a:t>
            </a:r>
            <a:endParaRPr/>
          </a:p>
          <a:p>
            <a:pPr indent="-342900" lvl="0" marL="342900" rtl="0" algn="l">
              <a:spcBef>
                <a:spcPts val="0"/>
              </a:spcBef>
              <a:spcAft>
                <a:spcPts val="0"/>
              </a:spcAft>
              <a:buClr>
                <a:schemeClr val="dk1"/>
              </a:buClr>
              <a:buSzPts val="1200"/>
              <a:buFont typeface="Arial"/>
              <a:buChar char="-"/>
            </a:pPr>
            <a:r>
              <a:rPr b="0" i="0" lang="en-US" sz="1200">
                <a:latin typeface="Arial"/>
                <a:ea typeface="Arial"/>
                <a:cs typeface="Arial"/>
                <a:sym typeface="Arial"/>
              </a:rPr>
              <a:t>involved staff survey (10% response rate in UCD) </a:t>
            </a:r>
            <a:endParaRPr/>
          </a:p>
          <a:p>
            <a:pPr indent="-342900" lvl="0" marL="342900" rtl="0" algn="l">
              <a:spcBef>
                <a:spcPts val="0"/>
              </a:spcBef>
              <a:spcAft>
                <a:spcPts val="0"/>
              </a:spcAft>
              <a:buClr>
                <a:schemeClr val="dk1"/>
              </a:buClr>
              <a:buSzPts val="1200"/>
              <a:buFont typeface="Arial"/>
              <a:buChar char="-"/>
            </a:pPr>
            <a:r>
              <a:rPr b="0" i="0" lang="en-US" sz="1200">
                <a:latin typeface="Arial"/>
                <a:ea typeface="Arial"/>
                <a:cs typeface="Arial"/>
                <a:sym typeface="Arial"/>
              </a:rPr>
              <a:t>focus group</a:t>
            </a:r>
            <a:endParaRPr/>
          </a:p>
          <a:p>
            <a:pPr indent="-342900" lvl="0" marL="342900" rtl="0" algn="l">
              <a:spcBef>
                <a:spcPts val="0"/>
              </a:spcBef>
              <a:spcAft>
                <a:spcPts val="0"/>
              </a:spcAft>
              <a:buClr>
                <a:schemeClr val="dk1"/>
              </a:buClr>
              <a:buSzPts val="1200"/>
              <a:buFont typeface="Arial"/>
              <a:buChar char="-"/>
            </a:pPr>
            <a:r>
              <a:rPr b="0" i="0" lang="en-US" sz="1200">
                <a:latin typeface="Arial"/>
                <a:ea typeface="Arial"/>
                <a:cs typeface="Arial"/>
                <a:sym typeface="Arial"/>
              </a:rPr>
              <a:t>audit of policies and procedures.</a:t>
            </a:r>
            <a:endParaRPr sz="1200">
              <a:latin typeface="Arial"/>
              <a:ea typeface="Arial"/>
              <a:cs typeface="Arial"/>
              <a:sym typeface="Arial"/>
            </a:endParaRPr>
          </a:p>
          <a:p>
            <a:pPr indent="0" lvl="0" marL="0" rtl="0" algn="l">
              <a:spcBef>
                <a:spcPts val="0"/>
              </a:spcBef>
              <a:spcAft>
                <a:spcPts val="0"/>
              </a:spcAft>
              <a:buNone/>
            </a:pPr>
            <a:r>
              <a:rPr b="0" i="0" lang="en-US" sz="1200">
                <a:latin typeface="Arial"/>
                <a:ea typeface="Arial"/>
                <a:cs typeface="Arial"/>
                <a:sym typeface="Arial"/>
              </a:rPr>
              <a:t>The process supports staff with disabilities in the workplace in relation to disclosing a disability and seeking a reasonable accommodation. </a:t>
            </a:r>
            <a:endParaRPr/>
          </a:p>
          <a:p>
            <a:pPr indent="0" lvl="0" marL="0" rtl="0" algn="l">
              <a:spcBef>
                <a:spcPts val="0"/>
              </a:spcBef>
              <a:spcAft>
                <a:spcPts val="0"/>
              </a:spcAft>
              <a:buNone/>
            </a:pPr>
            <a:r>
              <a:rPr b="0" i="0" lang="en-US" sz="1200">
                <a:latin typeface="Arial"/>
                <a:ea typeface="Arial"/>
                <a:cs typeface="Arial"/>
                <a:sym typeface="Arial"/>
              </a:rPr>
              <a:t>To access reasonable accommodations visit the EDI webpage: https://www.ucd.ie/equality/support/disability/reasonableaccommodation/ </a:t>
            </a:r>
            <a:endParaRPr/>
          </a:p>
          <a:p>
            <a:pPr indent="0" lvl="0" marL="0" rtl="0" algn="l">
              <a:spcBef>
                <a:spcPts val="0"/>
              </a:spcBef>
              <a:spcAft>
                <a:spcPts val="0"/>
              </a:spcAft>
              <a:buNone/>
            </a:pPr>
            <a:r>
              <a:rPr b="0" i="0" lang="en-US" sz="1200">
                <a:latin typeface="Arial"/>
                <a:ea typeface="Arial"/>
                <a:cs typeface="Arial"/>
                <a:sym typeface="Arial"/>
              </a:rPr>
              <a:t>Contact </a:t>
            </a:r>
            <a:r>
              <a:rPr b="1" lang="en-US" sz="1200" u="sng">
                <a:solidFill>
                  <a:schemeClr val="hlink"/>
                </a:solidFill>
                <a:hlinkClick r:id="rId2"/>
              </a:rPr>
              <a:t>edi@ucd.ie</a:t>
            </a:r>
            <a:r>
              <a:rPr b="1" lang="en-US" sz="1200"/>
              <a:t> </a:t>
            </a:r>
            <a:endParaRPr b="0" i="0" sz="1200">
              <a:latin typeface="Arial"/>
              <a:ea typeface="Arial"/>
              <a:cs typeface="Arial"/>
              <a:sym typeface="Arial"/>
            </a:endParaRPr>
          </a:p>
          <a:p>
            <a:pPr indent="0" lvl="0" marL="0" rtl="0" algn="l">
              <a:spcBef>
                <a:spcPts val="0"/>
              </a:spcBef>
              <a:spcAft>
                <a:spcPts val="0"/>
              </a:spcAft>
              <a:buNone/>
            </a:pPr>
            <a:r>
              <a:t/>
            </a:r>
            <a:endParaRPr/>
          </a:p>
        </p:txBody>
      </p:sp>
      <p:sp>
        <p:nvSpPr>
          <p:cNvPr id="179" name="Google Shape;17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Text in slide </a:t>
            </a:r>
            <a:endParaRPr/>
          </a:p>
          <a:p>
            <a:pPr indent="0" lvl="0" marL="0" rtl="0" algn="l">
              <a:spcBef>
                <a:spcPts val="0"/>
              </a:spcBef>
              <a:spcAft>
                <a:spcPts val="0"/>
              </a:spcAft>
              <a:buNone/>
            </a:pPr>
            <a:r>
              <a:rPr lang="en-US"/>
              <a:t>Neuroinclusivity @UCD Festival</a:t>
            </a:r>
            <a:endParaRPr/>
          </a:p>
          <a:p>
            <a:pPr indent="0" lvl="0" marL="0" rtl="0" algn="l">
              <a:lnSpc>
                <a:spcPct val="115000"/>
              </a:lnSpc>
              <a:spcBef>
                <a:spcPts val="0"/>
              </a:spcBef>
              <a:spcAft>
                <a:spcPts val="0"/>
              </a:spcAft>
              <a:buClr>
                <a:schemeClr val="dk1"/>
              </a:buClr>
              <a:buSzPts val="1100"/>
              <a:buFont typeface="Arial"/>
              <a:buNone/>
            </a:pPr>
            <a:r>
              <a:rPr b="1" i="1" lang="en-US" sz="1800">
                <a:solidFill>
                  <a:srgbClr val="222222"/>
                </a:solidFill>
              </a:rPr>
              <a:t>What &amp; Why</a:t>
            </a:r>
            <a:endParaRPr/>
          </a:p>
          <a:p>
            <a:pPr indent="-342900" lvl="0" marL="457200" rtl="0" algn="l">
              <a:lnSpc>
                <a:spcPct val="115000"/>
              </a:lnSpc>
              <a:spcBef>
                <a:spcPts val="1000"/>
              </a:spcBef>
              <a:spcAft>
                <a:spcPts val="0"/>
              </a:spcAft>
              <a:buClr>
                <a:srgbClr val="222222"/>
              </a:buClr>
              <a:buSzPts val="1800"/>
              <a:buFont typeface="Calibri"/>
              <a:buChar char="●"/>
            </a:pPr>
            <a:r>
              <a:rPr lang="en-US" sz="1800">
                <a:solidFill>
                  <a:srgbClr val="222222"/>
                </a:solidFill>
              </a:rPr>
              <a:t>UCD Festival showcases the very best of UCD with 22,000 attendees in one afternoon each June. Delivered by Development &amp; Alumni since 2016</a:t>
            </a:r>
            <a:endParaRPr/>
          </a:p>
          <a:p>
            <a:pPr indent="-342900" lvl="0" marL="457200" rtl="0" algn="l">
              <a:lnSpc>
                <a:spcPct val="115000"/>
              </a:lnSpc>
              <a:spcBef>
                <a:spcPts val="0"/>
              </a:spcBef>
              <a:spcAft>
                <a:spcPts val="0"/>
              </a:spcAft>
              <a:buClr>
                <a:srgbClr val="222222"/>
              </a:buClr>
              <a:buSzPts val="1800"/>
              <a:buFont typeface="Calibri"/>
              <a:buChar char="●"/>
            </a:pPr>
            <a:r>
              <a:rPr lang="en-US" sz="1800">
                <a:solidFill>
                  <a:srgbClr val="222222"/>
                </a:solidFill>
              </a:rPr>
              <a:t>Goal - Accessible and enjoyable for all</a:t>
            </a:r>
            <a:endParaRPr/>
          </a:p>
          <a:p>
            <a:pPr indent="-342900" lvl="0" marL="457200" rtl="0" algn="l">
              <a:lnSpc>
                <a:spcPct val="115000"/>
              </a:lnSpc>
              <a:spcBef>
                <a:spcPts val="0"/>
              </a:spcBef>
              <a:spcAft>
                <a:spcPts val="0"/>
              </a:spcAft>
              <a:buClr>
                <a:srgbClr val="222222"/>
              </a:buClr>
              <a:buSzPts val="1800"/>
              <a:buFont typeface="Calibri"/>
              <a:buChar char="●"/>
            </a:pPr>
            <a:r>
              <a:rPr lang="en-US" sz="1800">
                <a:solidFill>
                  <a:srgbClr val="222222"/>
                </a:solidFill>
              </a:rPr>
              <a:t>The Festival can be a scary place! Let's try to change that...</a:t>
            </a:r>
            <a:endParaRPr/>
          </a:p>
          <a:p>
            <a:pPr indent="-342900" lvl="1" marL="914400" rtl="0" algn="l">
              <a:lnSpc>
                <a:spcPct val="115000"/>
              </a:lnSpc>
              <a:spcBef>
                <a:spcPts val="0"/>
              </a:spcBef>
              <a:spcAft>
                <a:spcPts val="0"/>
              </a:spcAft>
              <a:buClr>
                <a:srgbClr val="222222"/>
              </a:buClr>
              <a:buSzPts val="1800"/>
              <a:buFont typeface="Calibri"/>
              <a:buChar char="○"/>
            </a:pPr>
            <a:r>
              <a:rPr b="1" lang="en-US" sz="1800">
                <a:solidFill>
                  <a:srgbClr val="222222"/>
                </a:solidFill>
              </a:rPr>
              <a:t>2019</a:t>
            </a:r>
            <a:r>
              <a:rPr lang="en-US" sz="1800">
                <a:solidFill>
                  <a:srgbClr val="222222"/>
                </a:solidFill>
              </a:rPr>
              <a:t> sensory zones</a:t>
            </a:r>
            <a:endParaRPr/>
          </a:p>
          <a:p>
            <a:pPr indent="-342900" lvl="1" marL="914400" rtl="0" algn="l">
              <a:lnSpc>
                <a:spcPct val="115000"/>
              </a:lnSpc>
              <a:spcBef>
                <a:spcPts val="0"/>
              </a:spcBef>
              <a:spcAft>
                <a:spcPts val="0"/>
              </a:spcAft>
              <a:buClr>
                <a:srgbClr val="222222"/>
              </a:buClr>
              <a:buSzPts val="1800"/>
              <a:buFont typeface="Calibri"/>
              <a:buChar char="○"/>
            </a:pPr>
            <a:r>
              <a:rPr b="1" lang="en-US" sz="1800">
                <a:solidFill>
                  <a:srgbClr val="222222"/>
                </a:solidFill>
              </a:rPr>
              <a:t>2022</a:t>
            </a:r>
            <a:r>
              <a:rPr lang="en-US" sz="1800">
                <a:solidFill>
                  <a:srgbClr val="222222"/>
                </a:solidFill>
              </a:rPr>
              <a:t> enhanced guidelines for including neurodivergent people</a:t>
            </a:r>
            <a:endParaRPr/>
          </a:p>
          <a:p>
            <a:pPr indent="-342900" lvl="1" marL="914400" rtl="0" algn="l">
              <a:lnSpc>
                <a:spcPct val="115000"/>
              </a:lnSpc>
              <a:spcBef>
                <a:spcPts val="0"/>
              </a:spcBef>
              <a:spcAft>
                <a:spcPts val="0"/>
              </a:spcAft>
              <a:buClr>
                <a:srgbClr val="222222"/>
              </a:buClr>
              <a:buSzPts val="1800"/>
              <a:buFont typeface="Calibri"/>
              <a:buChar char="○"/>
            </a:pPr>
            <a:r>
              <a:rPr b="1" lang="en-US" sz="1800">
                <a:solidFill>
                  <a:srgbClr val="222222"/>
                </a:solidFill>
              </a:rPr>
              <a:t>2023</a:t>
            </a:r>
            <a:r>
              <a:rPr lang="en-US" sz="1800">
                <a:solidFill>
                  <a:srgbClr val="222222"/>
                </a:solidFill>
              </a:rPr>
              <a:t> embedded and promoted neuroinclusivity programme</a:t>
            </a:r>
            <a:endParaRPr sz="1800">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b="1" i="1" lang="en-US" sz="1800">
                <a:solidFill>
                  <a:srgbClr val="222222"/>
                </a:solidFill>
              </a:rPr>
              <a:t>Who Collaborated to Deliver Enhanced programme?</a:t>
            </a:r>
            <a:endParaRPr/>
          </a:p>
          <a:p>
            <a:pPr indent="-342900" lvl="0" marL="457200" rtl="0" algn="l">
              <a:lnSpc>
                <a:spcPct val="115000"/>
              </a:lnSpc>
              <a:spcBef>
                <a:spcPts val="1000"/>
              </a:spcBef>
              <a:spcAft>
                <a:spcPts val="0"/>
              </a:spcAft>
              <a:buClr>
                <a:srgbClr val="222222"/>
              </a:buClr>
              <a:buSzPts val="1800"/>
              <a:buFont typeface="Calibri"/>
              <a:buChar char="●"/>
            </a:pPr>
            <a:r>
              <a:rPr lang="en-US" sz="1800">
                <a:solidFill>
                  <a:srgbClr val="222222"/>
                </a:solidFill>
              </a:rPr>
              <a:t>Internal Partners: UCD DARO, EDI neurodiversity committee, ALL, SAs </a:t>
            </a:r>
            <a:endParaRPr sz="1800" strike="sngStrike">
              <a:solidFill>
                <a:srgbClr val="222222"/>
              </a:solidFill>
            </a:endParaRPr>
          </a:p>
          <a:p>
            <a:pPr indent="-342900" lvl="0" marL="457200" rtl="0" algn="l">
              <a:lnSpc>
                <a:spcPct val="115000"/>
              </a:lnSpc>
              <a:spcBef>
                <a:spcPts val="0"/>
              </a:spcBef>
              <a:spcAft>
                <a:spcPts val="0"/>
              </a:spcAft>
              <a:buClr>
                <a:srgbClr val="222222"/>
              </a:buClr>
              <a:buSzPts val="1800"/>
              <a:buFont typeface="Calibri"/>
              <a:buChar char="●"/>
            </a:pPr>
            <a:r>
              <a:rPr lang="en-US" sz="1800">
                <a:solidFill>
                  <a:srgbClr val="222222"/>
                </a:solidFill>
              </a:rPr>
              <a:t>External partners: Neurodiversity Ireland, content providers at Festival. Intel sponsored the broader programme. </a:t>
            </a:r>
            <a:endParaRPr/>
          </a:p>
          <a:p>
            <a:pPr indent="-342900" lvl="0" marL="457200" rtl="0" algn="l">
              <a:lnSpc>
                <a:spcPct val="115000"/>
              </a:lnSpc>
              <a:spcBef>
                <a:spcPts val="0"/>
              </a:spcBef>
              <a:spcAft>
                <a:spcPts val="0"/>
              </a:spcAft>
              <a:buClr>
                <a:srgbClr val="222222"/>
              </a:buClr>
              <a:buSzPts val="1800"/>
              <a:buFont typeface="Calibri"/>
              <a:buChar char="●"/>
            </a:pPr>
            <a:r>
              <a:rPr lang="en-US" sz="1800">
                <a:solidFill>
                  <a:srgbClr val="222222"/>
                </a:solidFill>
              </a:rPr>
              <a:t>Volunteer Crew on the day: </a:t>
            </a:r>
            <a:endParaRPr/>
          </a:p>
          <a:p>
            <a:pPr indent="-342900" lvl="1" marL="914400" rtl="0" algn="l">
              <a:lnSpc>
                <a:spcPct val="115000"/>
              </a:lnSpc>
              <a:spcBef>
                <a:spcPts val="0"/>
              </a:spcBef>
              <a:spcAft>
                <a:spcPts val="0"/>
              </a:spcAft>
              <a:buClr>
                <a:srgbClr val="222222"/>
              </a:buClr>
              <a:buSzPts val="1800"/>
              <a:buFont typeface="Calibri"/>
              <a:buChar char="○"/>
            </a:pPr>
            <a:r>
              <a:rPr lang="en-US" sz="1800">
                <a:solidFill>
                  <a:srgbClr val="222222"/>
                </a:solidFill>
              </a:rPr>
              <a:t>self-selected neuroinclusive Festival volunteers </a:t>
            </a:r>
            <a:endParaRPr/>
          </a:p>
          <a:p>
            <a:pPr indent="-342900" lvl="1" marL="914400" rtl="0" algn="l">
              <a:lnSpc>
                <a:spcPct val="115000"/>
              </a:lnSpc>
              <a:spcBef>
                <a:spcPts val="0"/>
              </a:spcBef>
              <a:spcAft>
                <a:spcPts val="0"/>
              </a:spcAft>
              <a:buClr>
                <a:srgbClr val="222222"/>
              </a:buClr>
              <a:buSzPts val="1800"/>
              <a:buFont typeface="Calibri"/>
              <a:buChar char="○"/>
            </a:pPr>
            <a:r>
              <a:rPr lang="en-US" sz="1800">
                <a:solidFill>
                  <a:srgbClr val="222222"/>
                </a:solidFill>
              </a:rPr>
              <a:t>crew briefed on-the-day who were identifiable with  ND symbol</a:t>
            </a:r>
            <a:endParaRPr/>
          </a:p>
          <a:p>
            <a:pPr indent="-342900" lvl="1" marL="914400" rtl="0" algn="l">
              <a:lnSpc>
                <a:spcPct val="115000"/>
              </a:lnSpc>
              <a:spcBef>
                <a:spcPts val="0"/>
              </a:spcBef>
              <a:spcAft>
                <a:spcPts val="0"/>
              </a:spcAft>
              <a:buClr>
                <a:srgbClr val="222222"/>
              </a:buClr>
              <a:buSzPts val="1800"/>
              <a:buFont typeface="Calibri"/>
              <a:buChar char="○"/>
            </a:pPr>
            <a:r>
              <a:rPr lang="en-US" sz="1800">
                <a:solidFill>
                  <a:srgbClr val="222222"/>
                </a:solidFill>
              </a:rPr>
              <a:t>Manned ND activities and provided a sensitive and safe space</a:t>
            </a:r>
            <a:endParaRPr/>
          </a:p>
          <a:p>
            <a:pPr indent="-342900" lvl="1" marL="914400" rtl="0" algn="l">
              <a:lnSpc>
                <a:spcPct val="115000"/>
              </a:lnSpc>
              <a:spcBef>
                <a:spcPts val="0"/>
              </a:spcBef>
              <a:spcAft>
                <a:spcPts val="0"/>
              </a:spcAft>
              <a:buClr>
                <a:srgbClr val="222222"/>
              </a:buClr>
              <a:buSzPts val="1800"/>
              <a:buFont typeface="Calibri"/>
              <a:buChar char="○"/>
            </a:pPr>
            <a:r>
              <a:rPr lang="en-US" sz="1800">
                <a:solidFill>
                  <a:srgbClr val="222222"/>
                </a:solidFill>
              </a:rPr>
              <a:t>big praise!</a:t>
            </a:r>
            <a:endParaRPr/>
          </a:p>
          <a:p>
            <a:pPr indent="-228600" lvl="1" marL="914400" rtl="0" algn="l">
              <a:lnSpc>
                <a:spcPct val="115000"/>
              </a:lnSpc>
              <a:spcBef>
                <a:spcPts val="0"/>
              </a:spcBef>
              <a:spcAft>
                <a:spcPts val="0"/>
              </a:spcAft>
              <a:buClr>
                <a:srgbClr val="222222"/>
              </a:buClr>
              <a:buSzPts val="1800"/>
              <a:buFont typeface="Calibri"/>
              <a:buNone/>
            </a:pPr>
            <a:r>
              <a:t/>
            </a:r>
            <a:endParaRPr sz="1800">
              <a:solidFill>
                <a:srgbClr val="222222"/>
              </a:solidFill>
            </a:endParaRPr>
          </a:p>
          <a:p>
            <a:pPr indent="0" lvl="0" marL="0" rtl="0" algn="l">
              <a:lnSpc>
                <a:spcPct val="115000"/>
              </a:lnSpc>
              <a:spcBef>
                <a:spcPts val="1000"/>
              </a:spcBef>
              <a:spcAft>
                <a:spcPts val="0"/>
              </a:spcAft>
              <a:buClr>
                <a:schemeClr val="dk1"/>
              </a:buClr>
              <a:buSzPts val="1100"/>
              <a:buFont typeface="Arial"/>
              <a:buNone/>
            </a:pPr>
            <a:r>
              <a:rPr b="1" i="1" lang="en-US" sz="1800">
                <a:solidFill>
                  <a:srgbClr val="222222"/>
                </a:solidFill>
              </a:rPr>
              <a:t>How did we welcome neurodivergent attendees?</a:t>
            </a:r>
            <a:endParaRPr/>
          </a:p>
          <a:p>
            <a:pPr indent="-342900" lvl="0" marL="457200" rtl="0" algn="l">
              <a:lnSpc>
                <a:spcPct val="115000"/>
              </a:lnSpc>
              <a:spcBef>
                <a:spcPts val="1000"/>
              </a:spcBef>
              <a:spcAft>
                <a:spcPts val="0"/>
              </a:spcAft>
              <a:buClr>
                <a:srgbClr val="222222"/>
              </a:buClr>
              <a:buSzPts val="1800"/>
              <a:buFont typeface="Calibri"/>
              <a:buChar char="●"/>
            </a:pPr>
            <a:r>
              <a:rPr lang="en-US" sz="1800">
                <a:solidFill>
                  <a:srgbClr val="222222"/>
                </a:solidFill>
              </a:rPr>
              <a:t>NDI Lanyards allowed priority access to neurodivergent attendees </a:t>
            </a:r>
            <a:endParaRPr/>
          </a:p>
          <a:p>
            <a:pPr indent="-342900" lvl="0" marL="457200" rtl="0" algn="l">
              <a:lnSpc>
                <a:spcPct val="115000"/>
              </a:lnSpc>
              <a:spcBef>
                <a:spcPts val="0"/>
              </a:spcBef>
              <a:spcAft>
                <a:spcPts val="0"/>
              </a:spcAft>
              <a:buClr>
                <a:srgbClr val="222222"/>
              </a:buClr>
              <a:buSzPts val="1800"/>
              <a:buFont typeface="Calibri"/>
              <a:buChar char="●"/>
            </a:pPr>
            <a:r>
              <a:rPr lang="en-US" sz="1800">
                <a:solidFill>
                  <a:srgbClr val="222222"/>
                </a:solidFill>
              </a:rPr>
              <a:t>Briefed content providers on the meaning of the lanyards - priority queuing, give space, be aware of sensory needs</a:t>
            </a:r>
            <a:endParaRPr/>
          </a:p>
          <a:p>
            <a:pPr indent="-342900" lvl="0" marL="457200" rtl="0" algn="l">
              <a:lnSpc>
                <a:spcPct val="115000"/>
              </a:lnSpc>
              <a:spcBef>
                <a:spcPts val="0"/>
              </a:spcBef>
              <a:spcAft>
                <a:spcPts val="0"/>
              </a:spcAft>
              <a:buClr>
                <a:srgbClr val="222222"/>
              </a:buClr>
              <a:buSzPts val="1800"/>
              <a:buFont typeface="Calibri"/>
              <a:buChar char="●"/>
            </a:pPr>
            <a:r>
              <a:rPr lang="en-US" sz="1800">
                <a:solidFill>
                  <a:srgbClr val="222222"/>
                </a:solidFill>
              </a:rPr>
              <a:t>Events: Silent Disco, Senco Sensory Bus, Jack Cairns OT session, sensory-friendly screening of Mario Bros Movie. </a:t>
            </a:r>
            <a:endParaRPr/>
          </a:p>
          <a:p>
            <a:pPr indent="-342900" lvl="0" marL="457200" rtl="0" algn="l">
              <a:lnSpc>
                <a:spcPct val="115000"/>
              </a:lnSpc>
              <a:spcBef>
                <a:spcPts val="0"/>
              </a:spcBef>
              <a:spcAft>
                <a:spcPts val="0"/>
              </a:spcAft>
              <a:buClr>
                <a:srgbClr val="222222"/>
              </a:buClr>
              <a:buSzPts val="1800"/>
              <a:buFont typeface="Calibri"/>
              <a:buChar char="●"/>
            </a:pPr>
            <a:r>
              <a:rPr lang="en-US" sz="1800">
                <a:solidFill>
                  <a:srgbClr val="222222"/>
                </a:solidFill>
              </a:rPr>
              <a:t>Panel talk: “Making UCD a Neurodiversity-Friendly Campus” chaired by Ken Kildbride (CEO, ADHD Ireland)</a:t>
            </a:r>
            <a:endParaRPr/>
          </a:p>
          <a:p>
            <a:pPr indent="-342900" lvl="0" marL="457200" rtl="0" algn="l">
              <a:lnSpc>
                <a:spcPct val="115000"/>
              </a:lnSpc>
              <a:spcBef>
                <a:spcPts val="0"/>
              </a:spcBef>
              <a:spcAft>
                <a:spcPts val="0"/>
              </a:spcAft>
              <a:buClr>
                <a:srgbClr val="222222"/>
              </a:buClr>
              <a:buSzPts val="1800"/>
              <a:buFont typeface="Calibri"/>
              <a:buChar char="●"/>
            </a:pPr>
            <a:r>
              <a:rPr lang="en-US" sz="1800">
                <a:solidFill>
                  <a:srgbClr val="222222"/>
                </a:solidFill>
              </a:rPr>
              <a:t>Six quiet/sensory spaces throughout campus to allow people to decompress</a:t>
            </a:r>
            <a:endParaRPr/>
          </a:p>
          <a:p>
            <a:pPr indent="-342900" lvl="0" marL="457200" rtl="0" algn="l">
              <a:lnSpc>
                <a:spcPct val="115000"/>
              </a:lnSpc>
              <a:spcBef>
                <a:spcPts val="0"/>
              </a:spcBef>
              <a:spcAft>
                <a:spcPts val="0"/>
              </a:spcAft>
              <a:buClr>
                <a:srgbClr val="222222"/>
              </a:buClr>
              <a:buSzPts val="1800"/>
              <a:buFont typeface="Calibri"/>
              <a:buChar char="●"/>
            </a:pPr>
            <a:r>
              <a:rPr lang="en-US" sz="1800">
                <a:solidFill>
                  <a:srgbClr val="222222"/>
                </a:solidFill>
              </a:rPr>
              <a:t>Visible signage and branding to help direct ND attendees including a dedicated page on the programme/map </a:t>
            </a:r>
            <a:endParaRPr/>
          </a:p>
          <a:p>
            <a:pPr indent="-342900" lvl="0" marL="457200" rtl="0" algn="l">
              <a:lnSpc>
                <a:spcPct val="115000"/>
              </a:lnSpc>
              <a:spcBef>
                <a:spcPts val="0"/>
              </a:spcBef>
              <a:spcAft>
                <a:spcPts val="0"/>
              </a:spcAft>
              <a:buClr>
                <a:srgbClr val="222222"/>
              </a:buClr>
              <a:buSzPts val="1800"/>
              <a:buFont typeface="Calibri"/>
              <a:buChar char="●"/>
            </a:pPr>
            <a:r>
              <a:rPr lang="en-US" sz="1800">
                <a:solidFill>
                  <a:srgbClr val="222222"/>
                </a:solidFill>
              </a:rPr>
              <a:t>Invited neurodivergent community: ND Social media accounts, whatsapp groups, email, internal comms to students &amp; staff </a:t>
            </a:r>
            <a:endParaRPr/>
          </a:p>
          <a:p>
            <a:pPr indent="0" lvl="0" marL="0" rtl="0" algn="l">
              <a:lnSpc>
                <a:spcPct val="115000"/>
              </a:lnSpc>
              <a:spcBef>
                <a:spcPts val="1000"/>
              </a:spcBef>
              <a:spcAft>
                <a:spcPts val="0"/>
              </a:spcAft>
              <a:buClr>
                <a:schemeClr val="dk1"/>
              </a:buClr>
              <a:buSzPts val="1100"/>
              <a:buFont typeface="Arial"/>
              <a:buNone/>
            </a:pPr>
            <a:r>
              <a:rPr b="1" i="1" lang="en-US" sz="1800">
                <a:solidFill>
                  <a:srgbClr val="222222"/>
                </a:solidFill>
              </a:rPr>
              <a:t>In 2024…</a:t>
            </a:r>
            <a:endParaRPr/>
          </a:p>
          <a:p>
            <a:pPr indent="-342900" lvl="0" marL="457200" rtl="0" algn="l">
              <a:lnSpc>
                <a:spcPct val="115000"/>
              </a:lnSpc>
              <a:spcBef>
                <a:spcPts val="1000"/>
              </a:spcBef>
              <a:spcAft>
                <a:spcPts val="0"/>
              </a:spcAft>
              <a:buClr>
                <a:srgbClr val="222222"/>
              </a:buClr>
              <a:buSzPts val="1800"/>
              <a:buFont typeface="Calibri"/>
              <a:buChar char="●"/>
            </a:pPr>
            <a:r>
              <a:rPr lang="en-US" sz="1800">
                <a:solidFill>
                  <a:srgbClr val="222222"/>
                </a:solidFill>
              </a:rPr>
              <a:t>Involve more stakeholders: build on EDI collaboration, include event organisers, promote more widely to the community</a:t>
            </a:r>
            <a:endParaRPr/>
          </a:p>
          <a:p>
            <a:pPr indent="-342900" lvl="0" marL="457200" rtl="0" algn="l">
              <a:lnSpc>
                <a:spcPct val="115000"/>
              </a:lnSpc>
              <a:spcBef>
                <a:spcPts val="0"/>
              </a:spcBef>
              <a:spcAft>
                <a:spcPts val="0"/>
              </a:spcAft>
              <a:buClr>
                <a:srgbClr val="222222"/>
              </a:buClr>
              <a:buSzPts val="1800"/>
              <a:buFont typeface="Calibri"/>
              <a:buChar char="●"/>
            </a:pPr>
            <a:r>
              <a:rPr lang="en-US" sz="1800">
                <a:solidFill>
                  <a:srgbClr val="222222"/>
                </a:solidFill>
              </a:rPr>
              <a:t>Secure sponsors and collaborators </a:t>
            </a:r>
            <a:endParaRPr/>
          </a:p>
          <a:p>
            <a:pPr indent="-342900" lvl="0" marL="457200" rtl="0" algn="l">
              <a:lnSpc>
                <a:spcPct val="115000"/>
              </a:lnSpc>
              <a:spcBef>
                <a:spcPts val="0"/>
              </a:spcBef>
              <a:spcAft>
                <a:spcPts val="0"/>
              </a:spcAft>
              <a:buClr>
                <a:srgbClr val="222222"/>
              </a:buClr>
              <a:buSzPts val="1800"/>
              <a:buFont typeface="Calibri"/>
              <a:buChar char="●"/>
            </a:pPr>
            <a:r>
              <a:rPr lang="en-US" sz="1800">
                <a:solidFill>
                  <a:srgbClr val="222222"/>
                </a:solidFill>
              </a:rPr>
              <a:t>Set up ND-friendly parking</a:t>
            </a:r>
            <a:endParaRPr/>
          </a:p>
          <a:p>
            <a:pPr indent="0" lvl="0" marL="114300" marR="0" rtl="0" algn="l">
              <a:lnSpc>
                <a:spcPct val="115000"/>
              </a:lnSpc>
              <a:spcBef>
                <a:spcPts val="0"/>
              </a:spcBef>
              <a:spcAft>
                <a:spcPts val="0"/>
              </a:spcAft>
              <a:buClr>
                <a:srgbClr val="222222"/>
              </a:buClr>
              <a:buSzPts val="1800"/>
              <a:buFont typeface="Calibri"/>
              <a:buNone/>
            </a:pPr>
            <a:r>
              <a:t/>
            </a:r>
            <a:endParaRPr b="1" sz="1800">
              <a:solidFill>
                <a:srgbClr val="222222"/>
              </a:solidFill>
              <a:latin typeface="Calibri"/>
              <a:ea typeface="Calibri"/>
              <a:cs typeface="Calibri"/>
              <a:sym typeface="Calibri"/>
            </a:endParaRPr>
          </a:p>
          <a:p>
            <a:pPr indent="0" lvl="0" marL="114300" marR="0" rtl="0" algn="l">
              <a:lnSpc>
                <a:spcPct val="115000"/>
              </a:lnSpc>
              <a:spcBef>
                <a:spcPts val="0"/>
              </a:spcBef>
              <a:spcAft>
                <a:spcPts val="0"/>
              </a:spcAft>
              <a:buClr>
                <a:srgbClr val="222222"/>
              </a:buClr>
              <a:buSzPts val="1800"/>
              <a:buFont typeface="Calibri"/>
              <a:buNone/>
            </a:pPr>
            <a:r>
              <a:rPr b="1" lang="en-US" sz="1800">
                <a:solidFill>
                  <a:srgbClr val="222222"/>
                </a:solidFill>
                <a:latin typeface="Calibri"/>
                <a:ea typeface="Calibri"/>
                <a:cs typeface="Calibri"/>
                <a:sym typeface="Calibri"/>
              </a:rPr>
              <a:t>“Fair play putting a splash of “autism-friendly” all over the event. Even the map gives you confidence as a family to go to the event. It shows you care and you’re making an effort to include us all”</a:t>
            </a:r>
            <a:r>
              <a:rPr lang="en-US" sz="1800">
                <a:solidFill>
                  <a:srgbClr val="222222"/>
                </a:solidFill>
                <a:latin typeface="Calibri"/>
                <a:ea typeface="Calibri"/>
                <a:cs typeface="Calibri"/>
                <a:sym typeface="Calibri"/>
              </a:rPr>
              <a:t> </a:t>
            </a:r>
            <a:br>
              <a:rPr lang="en-US" sz="1800">
                <a:solidFill>
                  <a:srgbClr val="222222"/>
                </a:solidFill>
                <a:latin typeface="Calibri"/>
                <a:ea typeface="Calibri"/>
                <a:cs typeface="Calibri"/>
                <a:sym typeface="Calibri"/>
              </a:rPr>
            </a:br>
            <a:r>
              <a:rPr i="1" lang="en-US" sz="1800">
                <a:solidFill>
                  <a:srgbClr val="222222"/>
                </a:solidFill>
                <a:latin typeface="Calibri"/>
                <a:ea typeface="Calibri"/>
                <a:cs typeface="Calibri"/>
                <a:sym typeface="Calibri"/>
              </a:rPr>
              <a:t>Parent of neurodivergent child</a:t>
            </a:r>
            <a:endParaRPr/>
          </a:p>
          <a:p>
            <a:pPr indent="-228600" lvl="0" marL="457200" rtl="0" algn="l">
              <a:lnSpc>
                <a:spcPct val="115000"/>
              </a:lnSpc>
              <a:spcBef>
                <a:spcPts val="0"/>
              </a:spcBef>
              <a:spcAft>
                <a:spcPts val="0"/>
              </a:spcAft>
              <a:buClr>
                <a:srgbClr val="222222"/>
              </a:buClr>
              <a:buSzPts val="1800"/>
              <a:buFont typeface="Calibri"/>
              <a:buNone/>
            </a:pPr>
            <a:r>
              <a:t/>
            </a:r>
            <a:endParaRPr sz="1800">
              <a:solidFill>
                <a:srgbClr val="222222"/>
              </a:solidFill>
            </a:endParaRPr>
          </a:p>
          <a:p>
            <a:pPr indent="0" lvl="0" marL="0" rtl="0" algn="l">
              <a:spcBef>
                <a:spcPts val="0"/>
              </a:spcBef>
              <a:spcAft>
                <a:spcPts val="0"/>
              </a:spcAft>
              <a:buNone/>
            </a:pPr>
            <a:r>
              <a:t/>
            </a:r>
            <a:endParaRPr/>
          </a:p>
        </p:txBody>
      </p:sp>
      <p:sp>
        <p:nvSpPr>
          <p:cNvPr id="187" name="Google Shape;18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Images of UCD Vets accessible building, the school’s Neurodiversity staff and student group. </a:t>
            </a:r>
            <a:r>
              <a:rPr b="1" lang="en-US" sz="1200"/>
              <a:t>Contact SVM for more information: </a:t>
            </a:r>
            <a:r>
              <a:rPr b="1" lang="en-US" sz="1200" u="sng">
                <a:solidFill>
                  <a:schemeClr val="hlink"/>
                </a:solidFill>
                <a:hlinkClick r:id="rId2"/>
              </a:rPr>
              <a:t>eimear.burkley@ucd.ie</a:t>
            </a:r>
            <a:r>
              <a:rPr b="1" lang="en-US" sz="1200"/>
              <a:t> </a:t>
            </a:r>
            <a:endParaRPr/>
          </a:p>
          <a:p>
            <a:pPr indent="0" lvl="0" marL="0" rtl="0" algn="l">
              <a:spcBef>
                <a:spcPts val="0"/>
              </a:spcBef>
              <a:spcAft>
                <a:spcPts val="0"/>
              </a:spcAft>
              <a:buNone/>
            </a:pPr>
            <a:r>
              <a:t/>
            </a:r>
            <a:endParaRPr/>
          </a:p>
        </p:txBody>
      </p:sp>
      <p:sp>
        <p:nvSpPr>
          <p:cNvPr id="195" name="Google Shape;19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1792288" y="612775"/>
            <a:ext cx="5486400" cy="4114800"/>
          </a:xfrm>
          <a:prstGeom prst="rect">
            <a:avLst/>
          </a:prstGeom>
          <a:noFill/>
          <a:ln>
            <a:noFill/>
          </a:ln>
        </p:spPr>
      </p:sp>
      <p:sp>
        <p:nvSpPr>
          <p:cNvPr id="68" name="Google Shape;68;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 name="Google Shape;8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8.png"/><Relationship Id="rId5" Type="http://schemas.openxmlformats.org/officeDocument/2006/relationships/image" Target="../media/image18.png"/><Relationship Id="rId6" Type="http://schemas.openxmlformats.org/officeDocument/2006/relationships/hyperlink" Target="https://podcasts.apple.com/ie/podcast/the-blind-spot/id1618448409" TargetMode="External"/><Relationship Id="rId7" Type="http://schemas.openxmlformats.org/officeDocument/2006/relationships/hyperlink" Target="https://open.spotify.com/show/6u4nVtp0UgxdvrA6yIIUwI?si=c4fb576400aa4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hyperlink" Target="mailto:edi@ucd.ie" TargetMode="External"/><Relationship Id="rId5"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32.png"/><Relationship Id="rId10" Type="http://schemas.openxmlformats.org/officeDocument/2006/relationships/image" Target="../media/image6.png"/><Relationship Id="rId9" Type="http://schemas.openxmlformats.org/officeDocument/2006/relationships/image" Target="../media/image4.png"/><Relationship Id="rId5" Type="http://schemas.openxmlformats.org/officeDocument/2006/relationships/image" Target="../media/image39.png"/><Relationship Id="rId6" Type="http://schemas.openxmlformats.org/officeDocument/2006/relationships/image" Target="../media/image34.jpg"/><Relationship Id="rId7" Type="http://schemas.openxmlformats.org/officeDocument/2006/relationships/image" Target="../media/image27.jpg"/><Relationship Id="rId8" Type="http://schemas.openxmlformats.org/officeDocument/2006/relationships/image" Target="../media/image3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4.jpg"/><Relationship Id="rId4" Type="http://schemas.openxmlformats.org/officeDocument/2006/relationships/image" Target="../media/image38.jpg"/><Relationship Id="rId11" Type="http://schemas.openxmlformats.org/officeDocument/2006/relationships/image" Target="../media/image4.png"/><Relationship Id="rId10" Type="http://schemas.openxmlformats.org/officeDocument/2006/relationships/image" Target="../media/image6.png"/><Relationship Id="rId9" Type="http://schemas.openxmlformats.org/officeDocument/2006/relationships/image" Target="../media/image43.png"/><Relationship Id="rId5" Type="http://schemas.openxmlformats.org/officeDocument/2006/relationships/image" Target="../media/image46.jpg"/><Relationship Id="rId6" Type="http://schemas.openxmlformats.org/officeDocument/2006/relationships/image" Target="../media/image26.png"/><Relationship Id="rId7" Type="http://schemas.openxmlformats.org/officeDocument/2006/relationships/image" Target="../media/image41.jpg"/><Relationship Id="rId8" Type="http://schemas.openxmlformats.org/officeDocument/2006/relationships/image" Target="../media/image4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hyperlink" Target="mailto:edi@ucd.ie" TargetMode="External"/><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hyperlink" Target="mailto:deirdre.oconnor@ucd.ie"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hyperlink" Target="mailto:emily.smith@ucd.ie" TargetMode="External"/><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1.png"/><Relationship Id="rId11" Type="http://schemas.openxmlformats.org/officeDocument/2006/relationships/image" Target="../media/image7.png"/><Relationship Id="rId10" Type="http://schemas.openxmlformats.org/officeDocument/2006/relationships/hyperlink" Target="mailto:tina.lowe@ucd.ie" TargetMode="External"/><Relationship Id="rId9" Type="http://schemas.openxmlformats.org/officeDocument/2006/relationships/hyperlink" Target="http://www.ucd.ie/all/aboutus/campusaccessibility/" TargetMode="External"/><Relationship Id="rId5" Type="http://schemas.openxmlformats.org/officeDocument/2006/relationships/image" Target="../media/image2.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hyperlink" Target="mailto:tom.costelloe@ucd.ie" TargetMode="External"/><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hyperlink" Target="mailto:blanaid.gavin@ucd.ie" TargetMode="External"/><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5.png"/><Relationship Id="rId4" Type="http://schemas.openxmlformats.org/officeDocument/2006/relationships/hyperlink" Target="mailto:edi@ucd.i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hyperlink" Target="mailto:simon.gray@ucd.ie" TargetMode="External"/><Relationship Id="rId5" Type="http://schemas.openxmlformats.org/officeDocument/2006/relationships/hyperlink" Target="mailto:jennie.blake@ucd.ie" TargetMode="External"/><Relationship Id="rId6"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hyperlink" Target="mailto:eimear.burkley@ucd.ie" TargetMode="External"/><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
          <p:cNvSpPr/>
          <p:nvPr/>
        </p:nvSpPr>
        <p:spPr>
          <a:xfrm>
            <a:off x="2286" y="0"/>
            <a:ext cx="18283428" cy="10287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0" name="Google Shape;100;p1"/>
          <p:cNvPicPr preferRelativeResize="0"/>
          <p:nvPr/>
        </p:nvPicPr>
        <p:blipFill rotWithShape="1">
          <a:blip r:embed="rId3">
            <a:alphaModFix/>
          </a:blip>
          <a:srcRect b="1" l="0" r="427" t="0"/>
          <a:stretch/>
        </p:blipFill>
        <p:spPr>
          <a:xfrm>
            <a:off x="20" y="1923"/>
            <a:ext cx="18287980" cy="10285077"/>
          </a:xfrm>
          <a:prstGeom prst="rect">
            <a:avLst/>
          </a:prstGeom>
          <a:noFill/>
          <a:ln>
            <a:noFill/>
          </a:ln>
        </p:spPr>
      </p:pic>
      <p:pic>
        <p:nvPicPr>
          <p:cNvPr id="101" name="Google Shape;101;p1"/>
          <p:cNvPicPr preferRelativeResize="0"/>
          <p:nvPr/>
        </p:nvPicPr>
        <p:blipFill>
          <a:blip r:embed="rId4">
            <a:alphaModFix/>
          </a:blip>
          <a:stretch>
            <a:fillRect/>
          </a:stretch>
        </p:blipFill>
        <p:spPr>
          <a:xfrm>
            <a:off x="3912750" y="8682675"/>
            <a:ext cx="5677725" cy="1209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pic>
        <p:nvPicPr>
          <p:cNvPr id="205" name="Google Shape;205;p10"/>
          <p:cNvPicPr preferRelativeResize="0"/>
          <p:nvPr/>
        </p:nvPicPr>
        <p:blipFill rotWithShape="1">
          <a:blip r:embed="rId3">
            <a:alphaModFix/>
          </a:blip>
          <a:srcRect b="0" l="0" r="444" t="0"/>
          <a:stretch/>
        </p:blipFill>
        <p:spPr>
          <a:xfrm>
            <a:off x="20" y="1923"/>
            <a:ext cx="18287980" cy="10285077"/>
          </a:xfrm>
          <a:prstGeom prst="rect">
            <a:avLst/>
          </a:prstGeom>
          <a:noFill/>
          <a:ln>
            <a:noFill/>
          </a:ln>
        </p:spPr>
      </p:pic>
      <p:sp>
        <p:nvSpPr>
          <p:cNvPr id="206" name="Google Shape;206;p10"/>
          <p:cNvSpPr/>
          <p:nvPr/>
        </p:nvSpPr>
        <p:spPr>
          <a:xfrm>
            <a:off x="7344786" y="1"/>
            <a:ext cx="10943215" cy="10280186"/>
          </a:xfrm>
          <a:custGeom>
            <a:rect b="b" l="l" r="r" t="t"/>
            <a:pathLst>
              <a:path extrusionOk="0" h="6853457" w="729547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7" name="Google Shape;207;p10"/>
          <p:cNvPicPr preferRelativeResize="0"/>
          <p:nvPr/>
        </p:nvPicPr>
        <p:blipFill rotWithShape="1">
          <a:blip r:embed="rId4">
            <a:alphaModFix/>
          </a:blip>
          <a:srcRect b="5114" l="0" r="1" t="0"/>
          <a:stretch/>
        </p:blipFill>
        <p:spPr>
          <a:xfrm>
            <a:off x="7594633" y="1"/>
            <a:ext cx="10693370" cy="10280186"/>
          </a:xfrm>
          <a:custGeom>
            <a:rect b="b" l="l" r="r" t="t"/>
            <a:pathLst>
              <a:path extrusionOk="0" h="6853457" w="7128913">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ln>
            <a:noFill/>
          </a:ln>
        </p:spPr>
      </p:pic>
      <p:sp>
        <p:nvSpPr>
          <p:cNvPr id="208" name="Google Shape;208;p10"/>
          <p:cNvSpPr txBox="1"/>
          <p:nvPr/>
        </p:nvSpPr>
        <p:spPr>
          <a:xfrm>
            <a:off x="381000" y="1485900"/>
            <a:ext cx="7239000" cy="78790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3600">
                <a:solidFill>
                  <a:schemeClr val="dk1"/>
                </a:solidFill>
                <a:latin typeface="Arial"/>
                <a:ea typeface="Arial"/>
                <a:cs typeface="Arial"/>
                <a:sym typeface="Arial"/>
              </a:rPr>
              <a:t>15 episodes</a:t>
            </a:r>
            <a:endParaRPr/>
          </a:p>
          <a:p>
            <a:pPr indent="0" lvl="0" marL="0" marR="0" rtl="0" algn="l">
              <a:spcBef>
                <a:spcPts val="0"/>
              </a:spcBef>
              <a:spcAft>
                <a:spcPts val="0"/>
              </a:spcAft>
              <a:buNone/>
            </a:pPr>
            <a:r>
              <a:t/>
            </a:r>
            <a:endParaRPr i="0" sz="3600">
              <a:solidFill>
                <a:schemeClr val="dk1"/>
              </a:solidFill>
              <a:latin typeface="Arial"/>
              <a:ea typeface="Arial"/>
              <a:cs typeface="Arial"/>
              <a:sym typeface="Arial"/>
            </a:endParaRPr>
          </a:p>
          <a:p>
            <a:pPr indent="0" lvl="0" marL="0" marR="0" rtl="0" algn="l">
              <a:spcBef>
                <a:spcPts val="0"/>
              </a:spcBef>
              <a:spcAft>
                <a:spcPts val="0"/>
              </a:spcAft>
              <a:buNone/>
            </a:pPr>
            <a:r>
              <a:rPr b="1" i="0" lang="en-US" sz="3200">
                <a:solidFill>
                  <a:srgbClr val="1D1D1F"/>
                </a:solidFill>
                <a:latin typeface="Arial"/>
                <a:ea typeface="Arial"/>
                <a:cs typeface="Arial"/>
                <a:sym typeface="Arial"/>
              </a:rPr>
              <a:t>Get the lowdown on equality and access, on accessible-first designs, and discover how good design benefits everyone. Thinking about 'inclusion first' opens the world. </a:t>
            </a:r>
            <a:endParaRPr/>
          </a:p>
          <a:p>
            <a:pPr indent="0" lvl="0" marL="0" marR="0" rtl="0" algn="l">
              <a:spcBef>
                <a:spcPts val="0"/>
              </a:spcBef>
              <a:spcAft>
                <a:spcPts val="0"/>
              </a:spcAft>
              <a:buNone/>
            </a:pPr>
            <a:r>
              <a:t/>
            </a:r>
            <a:endParaRPr sz="3200">
              <a:solidFill>
                <a:srgbClr val="1D1D1F"/>
              </a:solidFill>
              <a:latin typeface="Arial"/>
              <a:ea typeface="Arial"/>
              <a:cs typeface="Arial"/>
              <a:sym typeface="Arial"/>
            </a:endParaRPr>
          </a:p>
          <a:p>
            <a:pPr indent="0" lvl="0" marL="0" marR="0" rtl="0" algn="l">
              <a:spcBef>
                <a:spcPts val="0"/>
              </a:spcBef>
              <a:spcAft>
                <a:spcPts val="0"/>
              </a:spcAft>
              <a:buNone/>
            </a:pPr>
            <a:r>
              <a:rPr b="0" i="0" lang="en-US" sz="3200">
                <a:solidFill>
                  <a:srgbClr val="1D1D1F"/>
                </a:solidFill>
                <a:latin typeface="Arial"/>
                <a:ea typeface="Arial"/>
                <a:cs typeface="Arial"/>
                <a:sym typeface="Arial"/>
              </a:rPr>
              <a:t>Great designs, amazing technologies and good policies improve the lives of everyone, in communities, places, spaces, landscapes, buildings, technologies and more. This podcast focuses on real people facing real challenges that can and will be fixed.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9" name="Google Shape;209;p10"/>
          <p:cNvPicPr preferRelativeResize="0"/>
          <p:nvPr/>
        </p:nvPicPr>
        <p:blipFill rotWithShape="1">
          <a:blip r:embed="rId5">
            <a:alphaModFix/>
          </a:blip>
          <a:srcRect b="0" l="0" r="0" t="0"/>
          <a:stretch/>
        </p:blipFill>
        <p:spPr>
          <a:xfrm>
            <a:off x="38100" y="9258300"/>
            <a:ext cx="762000" cy="1028700"/>
          </a:xfrm>
          <a:prstGeom prst="rect">
            <a:avLst/>
          </a:prstGeom>
          <a:noFill/>
          <a:ln>
            <a:noFill/>
          </a:ln>
        </p:spPr>
      </p:pic>
      <p:sp>
        <p:nvSpPr>
          <p:cNvPr id="210" name="Google Shape;210;p10"/>
          <p:cNvSpPr txBox="1"/>
          <p:nvPr/>
        </p:nvSpPr>
        <p:spPr>
          <a:xfrm>
            <a:off x="1219200" y="9410700"/>
            <a:ext cx="8534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222222"/>
                </a:solidFill>
                <a:latin typeface="Arial"/>
                <a:ea typeface="Arial"/>
                <a:cs typeface="Arial"/>
                <a:sym typeface="Arial"/>
              </a:rPr>
              <a:t>On</a:t>
            </a:r>
            <a:r>
              <a:rPr b="0" i="0" lang="en-US" sz="3600">
                <a:solidFill>
                  <a:srgbClr val="222222"/>
                </a:solidFill>
                <a:latin typeface="Arial"/>
                <a:ea typeface="Arial"/>
                <a:cs typeface="Arial"/>
                <a:sym typeface="Arial"/>
              </a:rPr>
              <a:t> </a:t>
            </a:r>
            <a:r>
              <a:rPr i="0" lang="en-US" sz="3600" u="sng">
                <a:solidFill>
                  <a:srgbClr val="222222"/>
                </a:solidFill>
                <a:latin typeface="Arial"/>
                <a:ea typeface="Arial"/>
                <a:cs typeface="Arial"/>
                <a:sym typeface="Arial"/>
                <a:hlinkClick r:id="rId6">
                  <a:extLst>
                    <a:ext uri="{A12FA001-AC4F-418D-AE19-62706E023703}">
                      <ahyp:hlinkClr val="tx"/>
                    </a:ext>
                  </a:extLst>
                </a:hlinkClick>
              </a:rPr>
              <a:t>Apple Podcast </a:t>
            </a:r>
            <a:r>
              <a:rPr b="0" i="0" lang="en-US" sz="3600">
                <a:solidFill>
                  <a:srgbClr val="222222"/>
                </a:solidFill>
                <a:latin typeface="Arial"/>
                <a:ea typeface="Arial"/>
                <a:cs typeface="Arial"/>
                <a:sym typeface="Arial"/>
              </a:rPr>
              <a:t>player &amp; </a:t>
            </a:r>
            <a:r>
              <a:rPr b="0" i="0" lang="en-US" sz="3600" u="sng">
                <a:solidFill>
                  <a:srgbClr val="222222"/>
                </a:solidFill>
                <a:latin typeface="Arial"/>
                <a:ea typeface="Arial"/>
                <a:cs typeface="Arial"/>
                <a:sym typeface="Arial"/>
                <a:hlinkClick r:id="rId7">
                  <a:extLst>
                    <a:ext uri="{A12FA001-AC4F-418D-AE19-62706E023703}">
                      <ahyp:hlinkClr val="tx"/>
                    </a:ext>
                  </a:extLst>
                </a:hlinkClick>
              </a:rPr>
              <a:t>Spotify</a:t>
            </a:r>
            <a:endParaRPr sz="3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11"/>
          <p:cNvSpPr/>
          <p:nvPr/>
        </p:nvSpPr>
        <p:spPr>
          <a:xfrm>
            <a:off x="2286" y="0"/>
            <a:ext cx="18283428" cy="10287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7" name="Google Shape;217;p11"/>
          <p:cNvPicPr preferRelativeResize="0"/>
          <p:nvPr/>
        </p:nvPicPr>
        <p:blipFill rotWithShape="1">
          <a:blip r:embed="rId3">
            <a:alphaModFix/>
          </a:blip>
          <a:srcRect b="461" l="0" r="0" t="0"/>
          <a:stretch/>
        </p:blipFill>
        <p:spPr>
          <a:xfrm>
            <a:off x="7" y="973"/>
            <a:ext cx="18287980" cy="10285077"/>
          </a:xfrm>
          <a:prstGeom prst="rect">
            <a:avLst/>
          </a:prstGeom>
          <a:noFill/>
          <a:ln>
            <a:noFill/>
          </a:ln>
        </p:spPr>
      </p:pic>
      <p:sp>
        <p:nvSpPr>
          <p:cNvPr id="218" name="Google Shape;218;p11"/>
          <p:cNvSpPr txBox="1"/>
          <p:nvPr/>
        </p:nvSpPr>
        <p:spPr>
          <a:xfrm>
            <a:off x="1905000" y="1866900"/>
            <a:ext cx="13030200" cy="43396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3800">
                <a:solidFill>
                  <a:schemeClr val="dk1"/>
                </a:solidFill>
                <a:latin typeface="Arial"/>
                <a:ea typeface="Arial"/>
                <a:cs typeface="Arial"/>
                <a:sym typeface="Arial"/>
              </a:rPr>
              <a:t>What’s Your Nutshell?</a:t>
            </a:r>
            <a:endParaRPr/>
          </a:p>
        </p:txBody>
      </p:sp>
      <p:sp>
        <p:nvSpPr>
          <p:cNvPr id="219" name="Google Shape;219;p11"/>
          <p:cNvSpPr txBox="1"/>
          <p:nvPr/>
        </p:nvSpPr>
        <p:spPr>
          <a:xfrm>
            <a:off x="3657600" y="6362700"/>
            <a:ext cx="120396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dk1"/>
                </a:solidFill>
                <a:latin typeface="Calibri"/>
                <a:ea typeface="Calibri"/>
                <a:cs typeface="Calibri"/>
                <a:sym typeface="Calibri"/>
              </a:rPr>
              <a:t>Share your nutshell  </a:t>
            </a:r>
            <a:r>
              <a:rPr b="1" lang="en-US" sz="6000" u="sng">
                <a:solidFill>
                  <a:schemeClr val="dk1"/>
                </a:solidFill>
                <a:latin typeface="Calibri"/>
                <a:ea typeface="Calibri"/>
                <a:cs typeface="Calibri"/>
                <a:sym typeface="Calibri"/>
                <a:hlinkClick r:id="rId4">
                  <a:extLst>
                    <a:ext uri="{A12FA001-AC4F-418D-AE19-62706E023703}">
                      <ahyp:hlinkClr val="tx"/>
                    </a:ext>
                  </a:extLst>
                </a:hlinkClick>
              </a:rPr>
              <a:t>edi@ucd.ie</a:t>
            </a:r>
            <a:endParaRPr b="1" sz="6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6000">
                <a:solidFill>
                  <a:schemeClr val="dk1"/>
                </a:solidFill>
                <a:latin typeface="Calibri"/>
                <a:ea typeface="Calibri"/>
                <a:cs typeface="Calibri"/>
                <a:sym typeface="Calibri"/>
              </a:rPr>
              <a:t>Join the cluster ☺ </a:t>
            </a:r>
            <a:endParaRPr b="1" sz="2000">
              <a:solidFill>
                <a:schemeClr val="dk1"/>
              </a:solidFill>
              <a:latin typeface="Calibri"/>
              <a:ea typeface="Calibri"/>
              <a:cs typeface="Calibri"/>
              <a:sym typeface="Calibri"/>
            </a:endParaRPr>
          </a:p>
        </p:txBody>
      </p:sp>
      <p:pic>
        <p:nvPicPr>
          <p:cNvPr id="220" name="Google Shape;220;p11"/>
          <p:cNvPicPr preferRelativeResize="0"/>
          <p:nvPr/>
        </p:nvPicPr>
        <p:blipFill>
          <a:blip r:embed="rId5">
            <a:alphaModFix/>
          </a:blip>
          <a:stretch>
            <a:fillRect/>
          </a:stretch>
        </p:blipFill>
        <p:spPr>
          <a:xfrm>
            <a:off x="428625" y="9267050"/>
            <a:ext cx="3723675" cy="671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5" name="Shape 225"/>
        <p:cNvGrpSpPr/>
        <p:nvPr/>
      </p:nvGrpSpPr>
      <p:grpSpPr>
        <a:xfrm>
          <a:off x="0" y="0"/>
          <a:ext cx="0" cy="0"/>
          <a:chOff x="0" y="0"/>
          <a:chExt cx="0" cy="0"/>
        </a:xfrm>
      </p:grpSpPr>
      <p:pic>
        <p:nvPicPr>
          <p:cNvPr id="226" name="Google Shape;226;p12"/>
          <p:cNvPicPr preferRelativeResize="0"/>
          <p:nvPr/>
        </p:nvPicPr>
        <p:blipFill rotWithShape="1">
          <a:blip r:embed="rId3">
            <a:alphaModFix amt="35000"/>
          </a:blip>
          <a:srcRect b="2203" l="0" r="0" t="0"/>
          <a:stretch/>
        </p:blipFill>
        <p:spPr>
          <a:xfrm>
            <a:off x="20" y="1531"/>
            <a:ext cx="18287980" cy="10283937"/>
          </a:xfrm>
          <a:prstGeom prst="rect">
            <a:avLst/>
          </a:prstGeom>
          <a:noFill/>
          <a:ln>
            <a:noFill/>
          </a:ln>
        </p:spPr>
      </p:pic>
      <p:sp>
        <p:nvSpPr>
          <p:cNvPr id="227" name="Google Shape;227;p12"/>
          <p:cNvSpPr txBox="1"/>
          <p:nvPr/>
        </p:nvSpPr>
        <p:spPr>
          <a:xfrm>
            <a:off x="457200" y="4838700"/>
            <a:ext cx="6738681" cy="14478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None/>
            </a:pPr>
            <a:r>
              <a:rPr b="1" lang="en-US" sz="4400">
                <a:solidFill>
                  <a:schemeClr val="lt1"/>
                </a:solidFill>
                <a:latin typeface="Arial"/>
                <a:ea typeface="Arial"/>
                <a:cs typeface="Arial"/>
                <a:sym typeface="Arial"/>
              </a:rPr>
              <a:t>THANK YOU</a:t>
            </a:r>
            <a:endParaRPr/>
          </a:p>
          <a:p>
            <a:pPr indent="0" lvl="0" marL="0" marR="0" rtl="0" algn="l">
              <a:lnSpc>
                <a:spcPct val="90000"/>
              </a:lnSpc>
              <a:spcBef>
                <a:spcPts val="600"/>
              </a:spcBef>
              <a:spcAft>
                <a:spcPts val="0"/>
              </a:spcAft>
              <a:buNone/>
            </a:pPr>
            <a:r>
              <a:rPr b="1" lang="en-US" sz="4400">
                <a:solidFill>
                  <a:schemeClr val="lt1"/>
                </a:solidFill>
                <a:latin typeface="Arial"/>
                <a:ea typeface="Arial"/>
                <a:cs typeface="Arial"/>
                <a:sym typeface="Arial"/>
              </a:rPr>
              <a:t>#IDPD23</a:t>
            </a:r>
            <a:endParaRPr/>
          </a:p>
          <a:p>
            <a:pPr indent="0" lvl="0" marL="0" marR="0" rtl="0" algn="l">
              <a:lnSpc>
                <a:spcPct val="90000"/>
              </a:lnSpc>
              <a:spcBef>
                <a:spcPts val="600"/>
              </a:spcBef>
              <a:spcAft>
                <a:spcPts val="0"/>
              </a:spcAft>
              <a:buNone/>
            </a:pPr>
            <a:r>
              <a:t/>
            </a:r>
            <a:endParaRPr b="1" sz="4400">
              <a:solidFill>
                <a:schemeClr val="lt1"/>
              </a:solidFill>
              <a:latin typeface="Arial"/>
              <a:ea typeface="Arial"/>
              <a:cs typeface="Arial"/>
              <a:sym typeface="Arial"/>
            </a:endParaRPr>
          </a:p>
        </p:txBody>
      </p:sp>
      <p:sp>
        <p:nvSpPr>
          <p:cNvPr id="228" name="Google Shape;228;p12"/>
          <p:cNvSpPr/>
          <p:nvPr/>
        </p:nvSpPr>
        <p:spPr>
          <a:xfrm>
            <a:off x="8324422" y="295665"/>
            <a:ext cx="3031236" cy="3031236"/>
          </a:xfrm>
          <a:prstGeom prst="ellipse">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29" name="Google Shape;229;p12"/>
          <p:cNvPicPr preferRelativeResize="0"/>
          <p:nvPr/>
        </p:nvPicPr>
        <p:blipFill rotWithShape="1">
          <a:blip r:embed="rId4">
            <a:alphaModFix/>
          </a:blip>
          <a:srcRect b="0" l="10441" r="10440" t="0"/>
          <a:stretch/>
        </p:blipFill>
        <p:spPr>
          <a:xfrm>
            <a:off x="8571310" y="542553"/>
            <a:ext cx="2537460" cy="2537460"/>
          </a:xfrm>
          <a:custGeom>
            <a:rect b="b" l="l" r="r" t="t"/>
            <a:pathLst>
              <a:path extrusionOk="0" h="1956816" w="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ln>
            <a:noFill/>
          </a:ln>
        </p:spPr>
      </p:pic>
      <p:sp>
        <p:nvSpPr>
          <p:cNvPr id="230" name="Google Shape;230;p12"/>
          <p:cNvSpPr/>
          <p:nvPr/>
        </p:nvSpPr>
        <p:spPr>
          <a:xfrm>
            <a:off x="12172398" y="1"/>
            <a:ext cx="6115602" cy="5167892"/>
          </a:xfrm>
          <a:custGeom>
            <a:rect b="b" l="l" r="r" t="t"/>
            <a:pathLst>
              <a:path extrusionOk="0" h="3445261" w="4077068">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1" name="Google Shape;231;p12"/>
          <p:cNvSpPr/>
          <p:nvPr/>
        </p:nvSpPr>
        <p:spPr>
          <a:xfrm>
            <a:off x="8582142" y="3826117"/>
            <a:ext cx="4608576" cy="4608576"/>
          </a:xfrm>
          <a:prstGeom prst="ellipse">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32" name="Google Shape;232;p12"/>
          <p:cNvPicPr preferRelativeResize="0"/>
          <p:nvPr/>
        </p:nvPicPr>
        <p:blipFill rotWithShape="1">
          <a:blip r:embed="rId5">
            <a:alphaModFix/>
          </a:blip>
          <a:srcRect b="0" l="11226" r="11225" t="0"/>
          <a:stretch/>
        </p:blipFill>
        <p:spPr>
          <a:xfrm>
            <a:off x="8829030" y="4073005"/>
            <a:ext cx="4114800" cy="4114800"/>
          </a:xfrm>
          <a:custGeom>
            <a:rect b="b" l="l" r="r" t="t"/>
            <a:pathLst>
              <a:path extrusionOk="0" h="2834640" w="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ln>
            <a:noFill/>
          </a:ln>
        </p:spPr>
      </p:pic>
      <p:pic>
        <p:nvPicPr>
          <p:cNvPr id="233" name="Google Shape;233;p12"/>
          <p:cNvPicPr preferRelativeResize="0"/>
          <p:nvPr/>
        </p:nvPicPr>
        <p:blipFill rotWithShape="1">
          <a:blip r:embed="rId6">
            <a:alphaModFix/>
          </a:blip>
          <a:srcRect b="0" l="5280" r="5279" t="0"/>
          <a:stretch/>
        </p:blipFill>
        <p:spPr>
          <a:xfrm>
            <a:off x="12417936" y="3"/>
            <a:ext cx="5870064" cy="4922353"/>
          </a:xfrm>
          <a:custGeom>
            <a:rect b="b" l="l" r="r" t="t"/>
            <a:pathLst>
              <a:path extrusionOk="0" h="3281569" w="3913376">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ln>
            <a:noFill/>
          </a:ln>
        </p:spPr>
      </p:pic>
      <p:sp>
        <p:nvSpPr>
          <p:cNvPr id="234" name="Google Shape;234;p12"/>
          <p:cNvSpPr/>
          <p:nvPr/>
        </p:nvSpPr>
        <p:spPr>
          <a:xfrm>
            <a:off x="2479743" y="6906127"/>
            <a:ext cx="6421668" cy="3380870"/>
          </a:xfrm>
          <a:custGeom>
            <a:rect b="b" l="l" r="r" t="t"/>
            <a:pathLst>
              <a:path extrusionOk="0" h="2253913" w="4281112">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35" name="Google Shape;235;p12"/>
          <p:cNvPicPr preferRelativeResize="0"/>
          <p:nvPr/>
        </p:nvPicPr>
        <p:blipFill rotWithShape="1">
          <a:blip r:embed="rId7">
            <a:alphaModFix/>
          </a:blip>
          <a:srcRect b="14753" l="0" r="0" t="14754"/>
          <a:stretch/>
        </p:blipFill>
        <p:spPr>
          <a:xfrm>
            <a:off x="2727921" y="7154304"/>
            <a:ext cx="5925312" cy="3132693"/>
          </a:xfrm>
          <a:custGeom>
            <a:rect b="b" l="l" r="r" t="t"/>
            <a:pathLst>
              <a:path extrusionOk="0" h="2088462" w="3950208">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ln>
            <a:noFill/>
          </a:ln>
        </p:spPr>
      </p:pic>
      <p:sp>
        <p:nvSpPr>
          <p:cNvPr id="236" name="Google Shape;236;p12"/>
          <p:cNvSpPr/>
          <p:nvPr/>
        </p:nvSpPr>
        <p:spPr>
          <a:xfrm>
            <a:off x="13272555" y="5950242"/>
            <a:ext cx="5009937" cy="4336759"/>
          </a:xfrm>
          <a:custGeom>
            <a:rect b="b" l="l" r="r" t="t"/>
            <a:pathLst>
              <a:path extrusionOk="0" h="2891173" w="3339958">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37" name="Google Shape;237;p12"/>
          <p:cNvPicPr preferRelativeResize="0"/>
          <p:nvPr/>
        </p:nvPicPr>
        <p:blipFill rotWithShape="1">
          <a:blip r:embed="rId8">
            <a:alphaModFix/>
          </a:blip>
          <a:srcRect b="0" l="6277" r="6277" t="0"/>
          <a:stretch/>
        </p:blipFill>
        <p:spPr>
          <a:xfrm>
            <a:off x="13514124" y="6197319"/>
            <a:ext cx="4768368" cy="4089681"/>
          </a:xfrm>
          <a:custGeom>
            <a:rect b="b" l="l" r="r" t="t"/>
            <a:pathLst>
              <a:path extrusionOk="0" h="2726454" w="3178912">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ln>
            <a:noFill/>
          </a:ln>
        </p:spPr>
      </p:pic>
      <p:sp>
        <p:nvSpPr>
          <p:cNvPr id="238" name="Google Shape;238;p12"/>
          <p:cNvSpPr/>
          <p:nvPr/>
        </p:nvSpPr>
        <p:spPr>
          <a:xfrm>
            <a:off x="381000" y="8267700"/>
            <a:ext cx="1172952" cy="1714500"/>
          </a:xfrm>
          <a:custGeom>
            <a:rect b="b" l="l" r="r" t="t"/>
            <a:pathLst>
              <a:path extrusionOk="0" h="1939691" w="1325352">
                <a:moveTo>
                  <a:pt x="0" y="0"/>
                </a:moveTo>
                <a:lnTo>
                  <a:pt x="1325352" y="0"/>
                </a:lnTo>
                <a:lnTo>
                  <a:pt x="1325352" y="1939691"/>
                </a:lnTo>
                <a:lnTo>
                  <a:pt x="0" y="1939691"/>
                </a:lnTo>
                <a:lnTo>
                  <a:pt x="0" y="0"/>
                </a:lnTo>
                <a:close/>
              </a:path>
            </a:pathLst>
          </a:custGeom>
          <a:blipFill rotWithShape="1">
            <a:blip r:embed="rId9">
              <a:alphaModFix/>
            </a:blip>
            <a:stretch>
              <a:fillRect b="-63" l="0" r="0" t="-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2"/>
          <p:cNvSpPr/>
          <p:nvPr/>
        </p:nvSpPr>
        <p:spPr>
          <a:xfrm rot="8762115">
            <a:off x="168096" y="225811"/>
            <a:ext cx="1073595" cy="838699"/>
          </a:xfrm>
          <a:custGeom>
            <a:rect b="b" l="l" r="r" t="t"/>
            <a:pathLst>
              <a:path extrusionOk="0" h="2117286" w="2524335">
                <a:moveTo>
                  <a:pt x="0" y="0"/>
                </a:moveTo>
                <a:lnTo>
                  <a:pt x="2524336" y="0"/>
                </a:lnTo>
                <a:lnTo>
                  <a:pt x="2524336" y="2117286"/>
                </a:lnTo>
                <a:lnTo>
                  <a:pt x="0" y="2117286"/>
                </a:lnTo>
                <a:lnTo>
                  <a:pt x="0" y="0"/>
                </a:lnTo>
                <a:close/>
              </a:path>
            </a:pathLst>
          </a:custGeom>
          <a:blipFill rotWithShape="1">
            <a:blip r:embed="rId10">
              <a:alphaModFix amt="42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13"/>
          <p:cNvSpPr/>
          <p:nvPr/>
        </p:nvSpPr>
        <p:spPr>
          <a:xfrm>
            <a:off x="-1" y="0"/>
            <a:ext cx="18283427"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3"/>
          <p:cNvSpPr txBox="1"/>
          <p:nvPr/>
        </p:nvSpPr>
        <p:spPr>
          <a:xfrm>
            <a:off x="838200" y="7810500"/>
            <a:ext cx="5047646" cy="113092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US" sz="7200">
                <a:solidFill>
                  <a:schemeClr val="dk1"/>
                </a:solidFill>
                <a:latin typeface="Calibri"/>
                <a:ea typeface="Calibri"/>
                <a:cs typeface="Calibri"/>
                <a:sym typeface="Calibri"/>
              </a:rPr>
              <a:t>THANK YOU </a:t>
            </a:r>
            <a:endParaRPr/>
          </a:p>
        </p:txBody>
      </p:sp>
      <p:pic>
        <p:nvPicPr>
          <p:cNvPr id="247" name="Google Shape;247;p13"/>
          <p:cNvPicPr preferRelativeResize="0"/>
          <p:nvPr/>
        </p:nvPicPr>
        <p:blipFill rotWithShape="1">
          <a:blip r:embed="rId3">
            <a:alphaModFix/>
          </a:blip>
          <a:srcRect b="2" l="0" r="20043" t="0"/>
          <a:stretch/>
        </p:blipFill>
        <p:spPr>
          <a:xfrm>
            <a:off x="6993895" y="-3"/>
            <a:ext cx="3564138" cy="3343138"/>
          </a:xfrm>
          <a:prstGeom prst="rect">
            <a:avLst/>
          </a:prstGeom>
          <a:noFill/>
          <a:ln>
            <a:noFill/>
          </a:ln>
        </p:spPr>
      </p:pic>
      <p:pic>
        <p:nvPicPr>
          <p:cNvPr id="248" name="Google Shape;248;p13"/>
          <p:cNvPicPr preferRelativeResize="0"/>
          <p:nvPr/>
        </p:nvPicPr>
        <p:blipFill rotWithShape="1">
          <a:blip r:embed="rId4">
            <a:alphaModFix/>
          </a:blip>
          <a:srcRect b="2" l="2520" r="17523" t="0"/>
          <a:stretch/>
        </p:blipFill>
        <p:spPr>
          <a:xfrm>
            <a:off x="10849558" y="-3669"/>
            <a:ext cx="3564138" cy="3343138"/>
          </a:xfrm>
          <a:prstGeom prst="rect">
            <a:avLst/>
          </a:prstGeom>
          <a:noFill/>
          <a:ln>
            <a:noFill/>
          </a:ln>
        </p:spPr>
      </p:pic>
      <p:pic>
        <p:nvPicPr>
          <p:cNvPr id="249" name="Google Shape;249;p13"/>
          <p:cNvPicPr preferRelativeResize="0"/>
          <p:nvPr/>
        </p:nvPicPr>
        <p:blipFill rotWithShape="1">
          <a:blip r:embed="rId5">
            <a:alphaModFix/>
          </a:blip>
          <a:srcRect b="2" l="5939" r="14104" t="0"/>
          <a:stretch/>
        </p:blipFill>
        <p:spPr>
          <a:xfrm>
            <a:off x="14705220" y="-15334"/>
            <a:ext cx="3564138" cy="3343138"/>
          </a:xfrm>
          <a:prstGeom prst="rect">
            <a:avLst/>
          </a:prstGeom>
          <a:noFill/>
          <a:ln>
            <a:noFill/>
          </a:ln>
        </p:spPr>
      </p:pic>
      <p:pic>
        <p:nvPicPr>
          <p:cNvPr id="250" name="Google Shape;250;p13"/>
          <p:cNvPicPr preferRelativeResize="0"/>
          <p:nvPr/>
        </p:nvPicPr>
        <p:blipFill rotWithShape="1">
          <a:blip r:embed="rId6">
            <a:alphaModFix/>
          </a:blip>
          <a:srcRect b="3" l="5010" r="1918" t="0"/>
          <a:stretch/>
        </p:blipFill>
        <p:spPr>
          <a:xfrm>
            <a:off x="6986013" y="3600226"/>
            <a:ext cx="4995337" cy="3086052"/>
          </a:xfrm>
          <a:prstGeom prst="rect">
            <a:avLst/>
          </a:prstGeom>
          <a:noFill/>
          <a:ln>
            <a:noFill/>
          </a:ln>
        </p:spPr>
      </p:pic>
      <p:pic>
        <p:nvPicPr>
          <p:cNvPr id="251" name="Google Shape;251;p13"/>
          <p:cNvPicPr preferRelativeResize="0"/>
          <p:nvPr/>
        </p:nvPicPr>
        <p:blipFill rotWithShape="1">
          <a:blip r:embed="rId7">
            <a:alphaModFix/>
          </a:blip>
          <a:srcRect b="5299" l="0" r="0" t="5300"/>
          <a:stretch/>
        </p:blipFill>
        <p:spPr>
          <a:xfrm>
            <a:off x="6934200" y="6945905"/>
            <a:ext cx="4986828" cy="3343635"/>
          </a:xfrm>
          <a:prstGeom prst="rect">
            <a:avLst/>
          </a:prstGeom>
          <a:noFill/>
          <a:ln>
            <a:noFill/>
          </a:ln>
        </p:spPr>
      </p:pic>
      <p:pic>
        <p:nvPicPr>
          <p:cNvPr id="252" name="Google Shape;252;p13"/>
          <p:cNvPicPr preferRelativeResize="0"/>
          <p:nvPr/>
        </p:nvPicPr>
        <p:blipFill rotWithShape="1">
          <a:blip r:embed="rId8">
            <a:alphaModFix/>
          </a:blip>
          <a:srcRect b="1" l="0" r="2" t="16343"/>
          <a:stretch/>
        </p:blipFill>
        <p:spPr>
          <a:xfrm>
            <a:off x="12274554" y="3600226"/>
            <a:ext cx="5994804" cy="6686775"/>
          </a:xfrm>
          <a:prstGeom prst="rect">
            <a:avLst/>
          </a:prstGeom>
          <a:noFill/>
          <a:ln>
            <a:noFill/>
          </a:ln>
        </p:spPr>
      </p:pic>
      <p:pic>
        <p:nvPicPr>
          <p:cNvPr descr="A person standing in front of a screen&#10;&#10;Description automatically generated" id="253" name="Google Shape;253;p13"/>
          <p:cNvPicPr preferRelativeResize="0"/>
          <p:nvPr/>
        </p:nvPicPr>
        <p:blipFill rotWithShape="1">
          <a:blip r:embed="rId9">
            <a:alphaModFix/>
          </a:blip>
          <a:srcRect b="0" l="0" r="0" t="0"/>
          <a:stretch/>
        </p:blipFill>
        <p:spPr>
          <a:xfrm>
            <a:off x="152400" y="3619500"/>
            <a:ext cx="6562165" cy="3048000"/>
          </a:xfrm>
          <a:prstGeom prst="rect">
            <a:avLst/>
          </a:prstGeom>
          <a:noFill/>
          <a:ln>
            <a:noFill/>
          </a:ln>
        </p:spPr>
      </p:pic>
      <p:sp>
        <p:nvSpPr>
          <p:cNvPr id="254" name="Google Shape;254;p13"/>
          <p:cNvSpPr txBox="1"/>
          <p:nvPr/>
        </p:nvSpPr>
        <p:spPr>
          <a:xfrm>
            <a:off x="1371600" y="1790700"/>
            <a:ext cx="5047646" cy="113092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US" sz="7200">
                <a:solidFill>
                  <a:schemeClr val="dk1"/>
                </a:solidFill>
                <a:latin typeface="Calibri"/>
                <a:ea typeface="Calibri"/>
                <a:cs typeface="Calibri"/>
                <a:sym typeface="Calibri"/>
              </a:rPr>
              <a:t>IDPD 2023</a:t>
            </a:r>
            <a:endParaRPr/>
          </a:p>
        </p:txBody>
      </p:sp>
      <p:sp>
        <p:nvSpPr>
          <p:cNvPr id="255" name="Google Shape;255;p13"/>
          <p:cNvSpPr/>
          <p:nvPr/>
        </p:nvSpPr>
        <p:spPr>
          <a:xfrm rot="6677427">
            <a:off x="5535241" y="7814976"/>
            <a:ext cx="1073595" cy="838699"/>
          </a:xfrm>
          <a:custGeom>
            <a:rect b="b" l="l" r="r" t="t"/>
            <a:pathLst>
              <a:path extrusionOk="0" h="2117286" w="2524335">
                <a:moveTo>
                  <a:pt x="0" y="0"/>
                </a:moveTo>
                <a:lnTo>
                  <a:pt x="2524336" y="0"/>
                </a:lnTo>
                <a:lnTo>
                  <a:pt x="2524336" y="2117286"/>
                </a:lnTo>
                <a:lnTo>
                  <a:pt x="0" y="2117286"/>
                </a:lnTo>
                <a:lnTo>
                  <a:pt x="0" y="0"/>
                </a:lnTo>
                <a:close/>
              </a:path>
            </a:pathLst>
          </a:custGeom>
          <a:blipFill rotWithShape="1">
            <a:blip r:embed="rId10">
              <a:alphaModFix amt="42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13"/>
          <p:cNvSpPr/>
          <p:nvPr/>
        </p:nvSpPr>
        <p:spPr>
          <a:xfrm>
            <a:off x="228600" y="266700"/>
            <a:ext cx="1172952" cy="1714500"/>
          </a:xfrm>
          <a:custGeom>
            <a:rect b="b" l="l" r="r" t="t"/>
            <a:pathLst>
              <a:path extrusionOk="0" h="1939691" w="1325352">
                <a:moveTo>
                  <a:pt x="0" y="0"/>
                </a:moveTo>
                <a:lnTo>
                  <a:pt x="1325352" y="0"/>
                </a:lnTo>
                <a:lnTo>
                  <a:pt x="1325352" y="1939691"/>
                </a:lnTo>
                <a:lnTo>
                  <a:pt x="0" y="1939691"/>
                </a:lnTo>
                <a:lnTo>
                  <a:pt x="0" y="0"/>
                </a:lnTo>
                <a:close/>
              </a:path>
            </a:pathLst>
          </a:custGeom>
          <a:blipFill rotWithShape="1">
            <a:blip r:embed="rId11">
              <a:alphaModFix/>
            </a:blip>
            <a:stretch>
              <a:fillRect b="-63" l="0" r="0" t="-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14"/>
          <p:cNvSpPr/>
          <p:nvPr/>
        </p:nvSpPr>
        <p:spPr>
          <a:xfrm>
            <a:off x="2286" y="0"/>
            <a:ext cx="18283428" cy="10287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3" name="Google Shape;263;p14"/>
          <p:cNvPicPr preferRelativeResize="0"/>
          <p:nvPr/>
        </p:nvPicPr>
        <p:blipFill rotWithShape="1">
          <a:blip r:embed="rId3">
            <a:alphaModFix/>
          </a:blip>
          <a:srcRect b="461" l="0" r="0" t="0"/>
          <a:stretch/>
        </p:blipFill>
        <p:spPr>
          <a:xfrm>
            <a:off x="20" y="1923"/>
            <a:ext cx="18287980" cy="10285077"/>
          </a:xfrm>
          <a:prstGeom prst="rect">
            <a:avLst/>
          </a:prstGeom>
          <a:noFill/>
          <a:ln>
            <a:noFill/>
          </a:ln>
        </p:spPr>
      </p:pic>
      <p:sp>
        <p:nvSpPr>
          <p:cNvPr id="264" name="Google Shape;264;p14"/>
          <p:cNvSpPr txBox="1"/>
          <p:nvPr/>
        </p:nvSpPr>
        <p:spPr>
          <a:xfrm>
            <a:off x="457200" y="1562100"/>
            <a:ext cx="17297400" cy="76328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a:solidFill>
                  <a:schemeClr val="dk1"/>
                </a:solidFill>
                <a:latin typeface="Calibri"/>
                <a:ea typeface="Calibri"/>
                <a:cs typeface="Calibri"/>
                <a:sym typeface="Calibri"/>
              </a:rPr>
              <a:t>Share a project, initiative, research or support </a:t>
            </a:r>
            <a:endParaRPr/>
          </a:p>
          <a:p>
            <a:pPr indent="0" lvl="0" marL="0" marR="0" rtl="0" algn="l">
              <a:spcBef>
                <a:spcPts val="0"/>
              </a:spcBef>
              <a:spcAft>
                <a:spcPts val="0"/>
              </a:spcAft>
              <a:buNone/>
            </a:pPr>
            <a:r>
              <a:rPr lang="en-US" sz="6600">
                <a:solidFill>
                  <a:schemeClr val="dk1"/>
                </a:solidFill>
                <a:latin typeface="Calibri"/>
                <a:ea typeface="Calibri"/>
                <a:cs typeface="Calibri"/>
                <a:sym typeface="Calibri"/>
              </a:rPr>
              <a:t>you are working on in UCD related to disability, neurodiversity inclusion and accessibility.</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857250" lvl="0" marL="857250" marR="0" rtl="0" algn="l">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Record a 60 sec video. You can use the next slide as a background if you wish. You can find examples of recording on the UCD EDI IDPD webpage</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857250" lvl="0" marL="857250" marR="0" rtl="0" algn="l">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Create a powerpoint slide using the templates on the next slides.</a:t>
            </a:r>
            <a:endParaRPr/>
          </a:p>
          <a:p>
            <a:pPr indent="-654050" lvl="0" marL="85725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a:p>
            <a:pPr indent="-654050" lvl="0" marL="85725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a:p>
            <a:pPr indent="-654050" lvl="0" marL="85725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a:p>
            <a:pPr indent="-628650" lvl="0" marL="857250" marR="0" rtl="0" algn="l">
              <a:spcBef>
                <a:spcPts val="0"/>
              </a:spcBef>
              <a:spcAft>
                <a:spcPts val="0"/>
              </a:spcAft>
              <a:buClr>
                <a:schemeClr val="dk1"/>
              </a:buClr>
              <a:buSzPts val="3600"/>
              <a:buFont typeface="Arial"/>
              <a:buNone/>
            </a:pPr>
            <a:r>
              <a:t/>
            </a:r>
            <a:endParaRPr sz="3600">
              <a:solidFill>
                <a:schemeClr val="dk1"/>
              </a:solidFill>
              <a:latin typeface="Arial"/>
              <a:ea typeface="Arial"/>
              <a:cs typeface="Arial"/>
              <a:sym typeface="Arial"/>
            </a:endParaRPr>
          </a:p>
        </p:txBody>
      </p:sp>
      <p:sp>
        <p:nvSpPr>
          <p:cNvPr id="265" name="Google Shape;265;p14"/>
          <p:cNvSpPr txBox="1"/>
          <p:nvPr/>
        </p:nvSpPr>
        <p:spPr>
          <a:xfrm>
            <a:off x="228600" y="8039100"/>
            <a:ext cx="1203960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dk1"/>
                </a:solidFill>
                <a:latin typeface="Calibri"/>
                <a:ea typeface="Calibri"/>
                <a:cs typeface="Calibri"/>
                <a:sym typeface="Calibri"/>
              </a:rPr>
              <a:t>Share your nutshell  </a:t>
            </a:r>
            <a:r>
              <a:rPr b="1" lang="en-US" sz="6000" u="sng">
                <a:solidFill>
                  <a:schemeClr val="dk1"/>
                </a:solidFill>
                <a:latin typeface="Calibri"/>
                <a:ea typeface="Calibri"/>
                <a:cs typeface="Calibri"/>
                <a:sym typeface="Calibri"/>
                <a:hlinkClick r:id="rId4">
                  <a:extLst>
                    <a:ext uri="{A12FA001-AC4F-418D-AE19-62706E023703}">
                      <ahyp:hlinkClr val="tx"/>
                    </a:ext>
                  </a:extLst>
                </a:hlinkClick>
              </a:rPr>
              <a:t>edi@ucd.ie</a:t>
            </a:r>
            <a:endParaRPr b="1" sz="6000">
              <a:solidFill>
                <a:schemeClr val="dk1"/>
              </a:solidFill>
              <a:latin typeface="Calibri"/>
              <a:ea typeface="Calibri"/>
              <a:cs typeface="Calibri"/>
              <a:sym typeface="Calibri"/>
            </a:endParaRPr>
          </a:p>
        </p:txBody>
      </p:sp>
      <p:pic>
        <p:nvPicPr>
          <p:cNvPr id="266" name="Google Shape;266;p14"/>
          <p:cNvPicPr preferRelativeResize="0"/>
          <p:nvPr/>
        </p:nvPicPr>
        <p:blipFill>
          <a:blip r:embed="rId5">
            <a:alphaModFix/>
          </a:blip>
          <a:stretch>
            <a:fillRect/>
          </a:stretch>
        </p:blipFill>
        <p:spPr>
          <a:xfrm>
            <a:off x="2275" y="9194950"/>
            <a:ext cx="4337550" cy="743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
          <p:cNvPicPr preferRelativeResize="0"/>
          <p:nvPr/>
        </p:nvPicPr>
        <p:blipFill rotWithShape="1">
          <a:blip r:embed="rId3">
            <a:alphaModFix/>
          </a:blip>
          <a:srcRect b="0" l="0" r="0" t="0"/>
          <a:stretch/>
        </p:blipFill>
        <p:spPr>
          <a:xfrm>
            <a:off x="1" y="0"/>
            <a:ext cx="18288000" cy="10287000"/>
          </a:xfrm>
          <a:prstGeom prst="rect">
            <a:avLst/>
          </a:prstGeom>
          <a:noFill/>
          <a:ln>
            <a:noFill/>
          </a:ln>
        </p:spPr>
      </p:pic>
      <p:sp>
        <p:nvSpPr>
          <p:cNvPr id="108" name="Google Shape;108;p2"/>
          <p:cNvSpPr txBox="1"/>
          <p:nvPr/>
        </p:nvSpPr>
        <p:spPr>
          <a:xfrm>
            <a:off x="381000" y="9410700"/>
            <a:ext cx="75438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chemeClr val="dk1"/>
                </a:solidFill>
                <a:latin typeface="Calibri"/>
                <a:ea typeface="Calibri"/>
                <a:cs typeface="Calibri"/>
                <a:sym typeface="Calibri"/>
              </a:rPr>
              <a:t>E: </a:t>
            </a:r>
            <a:r>
              <a:rPr b="1" i="0" lang="en-US" sz="3200" u="sng" cap="none" strike="noStrike">
                <a:solidFill>
                  <a:schemeClr val="dk1"/>
                </a:solidFill>
                <a:latin typeface="Calibri"/>
                <a:ea typeface="Calibri"/>
                <a:cs typeface="Calibri"/>
                <a:sym typeface="Calibri"/>
                <a:hlinkClick r:id="rId4">
                  <a:extLst>
                    <a:ext uri="{A12FA001-AC4F-418D-AE19-62706E023703}">
                      <ahyp:hlinkClr val="tx"/>
                    </a:ext>
                  </a:extLst>
                </a:hlinkClick>
              </a:rPr>
              <a:t>deirdre.oconnor@ucd.ie</a:t>
            </a:r>
            <a:r>
              <a:rPr b="1" i="0" lang="en-US" sz="3200" u="none" cap="none" strike="noStrike">
                <a:solidFill>
                  <a:schemeClr val="dk1"/>
                </a:solidFill>
                <a:latin typeface="Calibri"/>
                <a:ea typeface="Calibri"/>
                <a:cs typeface="Calibri"/>
                <a:sym typeface="Calibri"/>
              </a:rPr>
              <a:t> </a:t>
            </a:r>
            <a:endParaRPr/>
          </a:p>
        </p:txBody>
      </p:sp>
      <p:pic>
        <p:nvPicPr>
          <p:cNvPr id="109" name="Google Shape;109;p2"/>
          <p:cNvPicPr preferRelativeResize="0"/>
          <p:nvPr/>
        </p:nvPicPr>
        <p:blipFill>
          <a:blip r:embed="rId5">
            <a:alphaModFix/>
          </a:blip>
          <a:stretch>
            <a:fillRect/>
          </a:stretch>
        </p:blipFill>
        <p:spPr>
          <a:xfrm>
            <a:off x="6884800" y="9078575"/>
            <a:ext cx="3884400" cy="916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FFD8"/>
            </a:gs>
            <a:gs pos="100000">
              <a:srgbClr val="94B9FF"/>
            </a:gs>
          </a:gsLst>
          <a:lin ang="0" scaled="0"/>
        </a:gradFill>
      </p:bgPr>
    </p:bg>
    <p:spTree>
      <p:nvGrpSpPr>
        <p:cNvPr id="114" name="Shape 114"/>
        <p:cNvGrpSpPr/>
        <p:nvPr/>
      </p:nvGrpSpPr>
      <p:grpSpPr>
        <a:xfrm>
          <a:off x="0" y="0"/>
          <a:ext cx="0" cy="0"/>
          <a:chOff x="0" y="0"/>
          <a:chExt cx="0" cy="0"/>
        </a:xfrm>
      </p:grpSpPr>
      <p:sp>
        <p:nvSpPr>
          <p:cNvPr id="115" name="Google Shape;115;p3"/>
          <p:cNvSpPr/>
          <p:nvPr/>
        </p:nvSpPr>
        <p:spPr>
          <a:xfrm rot="7731453">
            <a:off x="15933564" y="7250718"/>
            <a:ext cx="2524335" cy="2117286"/>
          </a:xfrm>
          <a:custGeom>
            <a:rect b="b" l="l" r="r" t="t"/>
            <a:pathLst>
              <a:path extrusionOk="0" h="2117286" w="2524335">
                <a:moveTo>
                  <a:pt x="0" y="0"/>
                </a:moveTo>
                <a:lnTo>
                  <a:pt x="2524336" y="0"/>
                </a:lnTo>
                <a:lnTo>
                  <a:pt x="2524336" y="2117286"/>
                </a:lnTo>
                <a:lnTo>
                  <a:pt x="0" y="2117286"/>
                </a:lnTo>
                <a:lnTo>
                  <a:pt x="0" y="0"/>
                </a:lnTo>
                <a:close/>
              </a:path>
            </a:pathLst>
          </a:custGeom>
          <a:blipFill rotWithShape="1">
            <a:blip r:embed="rId3">
              <a:alphaModFix amt="42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3"/>
          <p:cNvSpPr/>
          <p:nvPr/>
        </p:nvSpPr>
        <p:spPr>
          <a:xfrm>
            <a:off x="16408670" y="306461"/>
            <a:ext cx="1325352" cy="1939691"/>
          </a:xfrm>
          <a:custGeom>
            <a:rect b="b" l="l" r="r" t="t"/>
            <a:pathLst>
              <a:path extrusionOk="0" h="1939691" w="1325352">
                <a:moveTo>
                  <a:pt x="0" y="0"/>
                </a:moveTo>
                <a:lnTo>
                  <a:pt x="1325352" y="0"/>
                </a:lnTo>
                <a:lnTo>
                  <a:pt x="1325352" y="1939691"/>
                </a:lnTo>
                <a:lnTo>
                  <a:pt x="0" y="1939691"/>
                </a:lnTo>
                <a:lnTo>
                  <a:pt x="0" y="0"/>
                </a:lnTo>
                <a:close/>
              </a:path>
            </a:pathLst>
          </a:custGeom>
          <a:blipFill rotWithShape="1">
            <a:blip r:embed="rId4">
              <a:alphaModFix/>
            </a:blip>
            <a:stretch>
              <a:fillRect b="-63" l="0" r="0" t="-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3"/>
          <p:cNvSpPr txBox="1"/>
          <p:nvPr/>
        </p:nvSpPr>
        <p:spPr>
          <a:xfrm>
            <a:off x="6430136" y="9163050"/>
            <a:ext cx="4615011" cy="88709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lang="en-US" sz="5199">
                <a:solidFill>
                  <a:srgbClr val="000000"/>
                </a:solidFill>
                <a:latin typeface="Arial"/>
                <a:ea typeface="Arial"/>
                <a:cs typeface="Arial"/>
                <a:sym typeface="Arial"/>
              </a:rPr>
              <a:t>#IDPD2023      </a:t>
            </a:r>
            <a:endParaRPr/>
          </a:p>
        </p:txBody>
      </p:sp>
      <p:sp>
        <p:nvSpPr>
          <p:cNvPr id="118" name="Google Shape;118;p3"/>
          <p:cNvSpPr/>
          <p:nvPr/>
        </p:nvSpPr>
        <p:spPr>
          <a:xfrm flipH="1" rot="-8861872">
            <a:off x="12153712" y="7845539"/>
            <a:ext cx="2524335" cy="2117286"/>
          </a:xfrm>
          <a:custGeom>
            <a:rect b="b" l="l" r="r" t="t"/>
            <a:pathLst>
              <a:path extrusionOk="0" h="2117286" w="2524335">
                <a:moveTo>
                  <a:pt x="2524336" y="0"/>
                </a:moveTo>
                <a:lnTo>
                  <a:pt x="0" y="0"/>
                </a:lnTo>
                <a:lnTo>
                  <a:pt x="0" y="2117286"/>
                </a:lnTo>
                <a:lnTo>
                  <a:pt x="2524336" y="2117286"/>
                </a:lnTo>
                <a:lnTo>
                  <a:pt x="2524336" y="0"/>
                </a:lnTo>
                <a:close/>
              </a:path>
            </a:pathLst>
          </a:custGeom>
          <a:blipFill rotWithShape="1">
            <a:blip r:embed="rId3">
              <a:alphaModFix amt="42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3"/>
          <p:cNvSpPr/>
          <p:nvPr/>
        </p:nvSpPr>
        <p:spPr>
          <a:xfrm flipH="1" rot="-7695624">
            <a:off x="13786271" y="6553047"/>
            <a:ext cx="2524335" cy="2117286"/>
          </a:xfrm>
          <a:custGeom>
            <a:rect b="b" l="l" r="r" t="t"/>
            <a:pathLst>
              <a:path extrusionOk="0" h="2117286" w="2524335">
                <a:moveTo>
                  <a:pt x="2524336" y="0"/>
                </a:moveTo>
                <a:lnTo>
                  <a:pt x="0" y="0"/>
                </a:lnTo>
                <a:lnTo>
                  <a:pt x="0" y="2117286"/>
                </a:lnTo>
                <a:lnTo>
                  <a:pt x="2524336" y="2117286"/>
                </a:lnTo>
                <a:lnTo>
                  <a:pt x="2524336" y="0"/>
                </a:lnTo>
                <a:close/>
              </a:path>
            </a:pathLst>
          </a:custGeom>
          <a:blipFill rotWithShape="1">
            <a:blip r:embed="rId3">
              <a:alphaModFix amt="42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3"/>
          <p:cNvSpPr txBox="1"/>
          <p:nvPr/>
        </p:nvSpPr>
        <p:spPr>
          <a:xfrm>
            <a:off x="305950" y="132402"/>
            <a:ext cx="7466449" cy="12760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7800">
                <a:solidFill>
                  <a:srgbClr val="000000"/>
                </a:solidFill>
                <a:latin typeface="Arial"/>
                <a:ea typeface="Arial"/>
                <a:cs typeface="Arial"/>
                <a:sym typeface="Arial"/>
              </a:rPr>
              <a:t>In a nutshell....</a:t>
            </a:r>
            <a:endParaRPr/>
          </a:p>
        </p:txBody>
      </p:sp>
      <p:grpSp>
        <p:nvGrpSpPr>
          <p:cNvPr id="121" name="Google Shape;121;p3"/>
          <p:cNvGrpSpPr/>
          <p:nvPr/>
        </p:nvGrpSpPr>
        <p:grpSpPr>
          <a:xfrm>
            <a:off x="874386" y="1424879"/>
            <a:ext cx="11469080" cy="7553145"/>
            <a:chOff x="1495354" y="54113"/>
            <a:chExt cx="11469080" cy="7553145"/>
          </a:xfrm>
        </p:grpSpPr>
        <p:sp>
          <p:nvSpPr>
            <p:cNvPr id="122" name="Google Shape;122;p3"/>
            <p:cNvSpPr/>
            <p:nvPr/>
          </p:nvSpPr>
          <p:spPr>
            <a:xfrm rot="2028563">
              <a:off x="4684964" y="5385623"/>
              <a:ext cx="1944839" cy="49306"/>
            </a:xfrm>
            <a:custGeom>
              <a:rect b="b" l="l" r="r" t="t"/>
              <a:pathLst>
                <a:path extrusionOk="0" h="120000" w="120000">
                  <a:moveTo>
                    <a:pt x="0" y="60000"/>
                  </a:moveTo>
                  <a:lnTo>
                    <a:pt x="120000" y="60000"/>
                  </a:lnTo>
                </a:path>
              </a:pathLst>
            </a:custGeom>
            <a:noFill/>
            <a:ln cap="flat" cmpd="sng" w="25400">
              <a:solidFill>
                <a:srgbClr val="3B6495"/>
              </a:solidFill>
              <a:prstDash val="solid"/>
              <a:round/>
              <a:headEnd len="sm" w="sm" type="none"/>
              <a:tailEnd len="sm" w="sm" type="none"/>
            </a:ln>
          </p:spPr>
        </p:sp>
        <p:sp>
          <p:nvSpPr>
            <p:cNvPr id="123" name="Google Shape;123;p3"/>
            <p:cNvSpPr/>
            <p:nvPr/>
          </p:nvSpPr>
          <p:spPr>
            <a:xfrm rot="89438">
              <a:off x="4849060" y="4020163"/>
              <a:ext cx="2050408" cy="49306"/>
            </a:xfrm>
            <a:custGeom>
              <a:rect b="b" l="l" r="r" t="t"/>
              <a:pathLst>
                <a:path extrusionOk="0" h="120000" w="120000">
                  <a:moveTo>
                    <a:pt x="0" y="60000"/>
                  </a:moveTo>
                  <a:lnTo>
                    <a:pt x="120000" y="60000"/>
                  </a:lnTo>
                </a:path>
              </a:pathLst>
            </a:custGeom>
            <a:noFill/>
            <a:ln cap="flat" cmpd="sng" w="25400">
              <a:solidFill>
                <a:srgbClr val="3B6495"/>
              </a:solidFill>
              <a:prstDash val="solid"/>
              <a:round/>
              <a:headEnd len="sm" w="sm" type="none"/>
              <a:tailEnd len="sm" w="sm" type="none"/>
            </a:ln>
          </p:spPr>
        </p:sp>
        <p:sp>
          <p:nvSpPr>
            <p:cNvPr id="124" name="Google Shape;124;p3"/>
            <p:cNvSpPr/>
            <p:nvPr/>
          </p:nvSpPr>
          <p:spPr>
            <a:xfrm rot="-2562163">
              <a:off x="4691576" y="2335131"/>
              <a:ext cx="1190646" cy="49306"/>
            </a:xfrm>
            <a:custGeom>
              <a:rect b="b" l="l" r="r" t="t"/>
              <a:pathLst>
                <a:path extrusionOk="0" h="120000" w="120000">
                  <a:moveTo>
                    <a:pt x="0" y="60000"/>
                  </a:moveTo>
                  <a:lnTo>
                    <a:pt x="120000" y="60000"/>
                  </a:lnTo>
                </a:path>
              </a:pathLst>
            </a:custGeom>
            <a:noFill/>
            <a:ln cap="flat" cmpd="sng" w="25400">
              <a:solidFill>
                <a:srgbClr val="3B6495"/>
              </a:solidFill>
              <a:prstDash val="solid"/>
              <a:round/>
              <a:headEnd len="sm" w="sm" type="none"/>
              <a:tailEnd len="sm" w="sm" type="none"/>
            </a:ln>
          </p:spPr>
        </p:sp>
        <p:sp>
          <p:nvSpPr>
            <p:cNvPr id="125" name="Google Shape;125;p3"/>
            <p:cNvSpPr/>
            <p:nvPr/>
          </p:nvSpPr>
          <p:spPr>
            <a:xfrm>
              <a:off x="1495354" y="2096125"/>
              <a:ext cx="3777724" cy="3777724"/>
            </a:xfrm>
            <a:prstGeom prst="ellipse">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5423930" y="54113"/>
              <a:ext cx="2266634" cy="2266634"/>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txBox="1"/>
            <p:nvPr/>
          </p:nvSpPr>
          <p:spPr>
            <a:xfrm>
              <a:off x="5755871" y="386054"/>
              <a:ext cx="1602752" cy="160275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Makes content more accessible / flexible</a:t>
              </a:r>
              <a:endParaRPr/>
            </a:p>
          </p:txBody>
        </p:sp>
        <p:sp>
          <p:nvSpPr>
            <p:cNvPr id="128" name="Google Shape;128;p3"/>
            <p:cNvSpPr/>
            <p:nvPr/>
          </p:nvSpPr>
          <p:spPr>
            <a:xfrm>
              <a:off x="7917228" y="54113"/>
              <a:ext cx="3399951" cy="226663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txBox="1"/>
            <p:nvPr/>
          </p:nvSpPr>
          <p:spPr>
            <a:xfrm>
              <a:off x="7917228" y="54113"/>
              <a:ext cx="3399951" cy="2266634"/>
            </a:xfrm>
            <a:prstGeom prst="rect">
              <a:avLst/>
            </a:prstGeom>
            <a:noFill/>
            <a:ln>
              <a:noFill/>
            </a:ln>
          </p:spPr>
          <p:txBody>
            <a:bodyPr anchorCtr="0" anchor="ctr" bIns="0" lIns="0" spcFirstLastPara="1" rIns="0" wrap="square" tIns="0">
              <a:noAutofit/>
            </a:bodyPr>
            <a:lstStyle/>
            <a:p>
              <a:pPr indent="-285750" lvl="1" marL="285750" marR="0" rtl="0" algn="l">
                <a:lnSpc>
                  <a:spcPct val="9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Text-to-Speech software</a:t>
              </a:r>
              <a:endParaRPr/>
            </a:p>
            <a:p>
              <a:pPr indent="-285750" lvl="1" marL="285750" marR="0" rtl="0" algn="l">
                <a:lnSpc>
                  <a:spcPct val="90000"/>
                </a:lnSpc>
                <a:spcBef>
                  <a:spcPts val="45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Screen-masking and filters</a:t>
              </a:r>
              <a:endParaRPr/>
            </a:p>
            <a:p>
              <a:pPr indent="-285750" lvl="1" marL="285750" marR="0" rtl="0" algn="l">
                <a:lnSpc>
                  <a:spcPct val="90000"/>
                </a:lnSpc>
                <a:spcBef>
                  <a:spcPts val="45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Captioning</a:t>
              </a:r>
              <a:endParaRPr/>
            </a:p>
          </p:txBody>
        </p:sp>
        <p:sp>
          <p:nvSpPr>
            <p:cNvPr id="130" name="Google Shape;130;p3"/>
            <p:cNvSpPr/>
            <p:nvPr/>
          </p:nvSpPr>
          <p:spPr>
            <a:xfrm>
              <a:off x="6898666" y="2966452"/>
              <a:ext cx="2404649" cy="2272618"/>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txBox="1"/>
            <p:nvPr/>
          </p:nvSpPr>
          <p:spPr>
            <a:xfrm>
              <a:off x="7250819" y="3299269"/>
              <a:ext cx="1700343" cy="1606984"/>
            </a:xfrm>
            <a:prstGeom prst="rect">
              <a:avLst/>
            </a:prstGeom>
            <a:noFill/>
            <a:ln>
              <a:noFill/>
            </a:ln>
          </p:spPr>
          <p:txBody>
            <a:bodyPr anchorCtr="0" anchor="ctr" bIns="15225" lIns="15225" spcFirstLastPara="1" rIns="15225" wrap="square" tIns="15225">
              <a:noAutofit/>
            </a:bodyPr>
            <a:lstStyle/>
            <a:p>
              <a:pPr indent="0" lvl="0" marL="0" marR="0" rtl="0" algn="l">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Facilitates participation</a:t>
              </a:r>
              <a:endParaRPr/>
            </a:p>
          </p:txBody>
        </p:sp>
        <p:sp>
          <p:nvSpPr>
            <p:cNvPr id="132" name="Google Shape;132;p3"/>
            <p:cNvSpPr/>
            <p:nvPr/>
          </p:nvSpPr>
          <p:spPr>
            <a:xfrm>
              <a:off x="9357460" y="2966452"/>
              <a:ext cx="3606974" cy="22726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txBox="1"/>
            <p:nvPr/>
          </p:nvSpPr>
          <p:spPr>
            <a:xfrm>
              <a:off x="9357460" y="2966452"/>
              <a:ext cx="3606974" cy="2272618"/>
            </a:xfrm>
            <a:prstGeom prst="rect">
              <a:avLst/>
            </a:prstGeom>
            <a:noFill/>
            <a:ln>
              <a:noFill/>
            </a:ln>
          </p:spPr>
          <p:txBody>
            <a:bodyPr anchorCtr="0" anchor="ctr" bIns="0" lIns="0" spcFirstLastPara="1" rIns="0" wrap="square" tIns="0">
              <a:noAutofit/>
            </a:bodyPr>
            <a:lstStyle/>
            <a:p>
              <a:pPr indent="-285750" lvl="1" marL="285750" marR="0" rtl="0" algn="l">
                <a:lnSpc>
                  <a:spcPct val="9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Dictation software</a:t>
              </a:r>
              <a:endParaRPr/>
            </a:p>
            <a:p>
              <a:pPr indent="-285750" lvl="1" marL="285750" marR="0" rtl="0" algn="l">
                <a:lnSpc>
                  <a:spcPct val="90000"/>
                </a:lnSpc>
                <a:spcBef>
                  <a:spcPts val="45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Screen-readers</a:t>
              </a:r>
              <a:endParaRPr/>
            </a:p>
            <a:p>
              <a:pPr indent="-285750" lvl="1" marL="285750" marR="0" rtl="0" algn="l">
                <a:lnSpc>
                  <a:spcPct val="90000"/>
                </a:lnSpc>
                <a:spcBef>
                  <a:spcPts val="45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Radio aids</a:t>
              </a:r>
              <a:endParaRPr/>
            </a:p>
            <a:p>
              <a:pPr indent="-285750" lvl="1" marL="285750" marR="0" rtl="0" algn="l">
                <a:lnSpc>
                  <a:spcPct val="90000"/>
                </a:lnSpc>
                <a:spcBef>
                  <a:spcPts val="45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Digital magnifiers</a:t>
              </a:r>
              <a:endParaRPr/>
            </a:p>
          </p:txBody>
        </p:sp>
        <p:sp>
          <p:nvSpPr>
            <p:cNvPr id="134" name="Google Shape;134;p3"/>
            <p:cNvSpPr/>
            <p:nvPr/>
          </p:nvSpPr>
          <p:spPr>
            <a:xfrm>
              <a:off x="6224437" y="5546072"/>
              <a:ext cx="2349321" cy="2061186"/>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txBox="1"/>
            <p:nvPr/>
          </p:nvSpPr>
          <p:spPr>
            <a:xfrm>
              <a:off x="6568487" y="5847926"/>
              <a:ext cx="1661221" cy="1457478"/>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Promotes</a:t>
              </a:r>
              <a:endParaRPr/>
            </a:p>
            <a:p>
              <a:pPr indent="0" lvl="0" marL="0" marR="0" rtl="0" algn="ctr">
                <a:lnSpc>
                  <a:spcPct val="90000"/>
                </a:lnSpc>
                <a:spcBef>
                  <a:spcPts val="84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autonomy</a:t>
              </a:r>
              <a:endParaRPr/>
            </a:p>
          </p:txBody>
        </p:sp>
        <p:sp>
          <p:nvSpPr>
            <p:cNvPr id="136" name="Google Shape;136;p3"/>
            <p:cNvSpPr/>
            <p:nvPr/>
          </p:nvSpPr>
          <p:spPr>
            <a:xfrm>
              <a:off x="8697063" y="5546072"/>
              <a:ext cx="3523981" cy="206118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txBox="1"/>
            <p:nvPr/>
          </p:nvSpPr>
          <p:spPr>
            <a:xfrm>
              <a:off x="8697063" y="5546072"/>
              <a:ext cx="3523981" cy="2061186"/>
            </a:xfrm>
            <a:prstGeom prst="rect">
              <a:avLst/>
            </a:prstGeom>
            <a:noFill/>
            <a:ln>
              <a:noFill/>
            </a:ln>
          </p:spPr>
          <p:txBody>
            <a:bodyPr anchorCtr="0" anchor="ctr" bIns="0" lIns="0" spcFirstLastPara="1" rIns="0" wrap="square" tIns="0">
              <a:noAutofit/>
            </a:bodyPr>
            <a:lstStyle/>
            <a:p>
              <a:pPr indent="-285750" lvl="1" marL="285750" marR="0" rtl="0" algn="l">
                <a:lnSpc>
                  <a:spcPct val="90000"/>
                </a:lnSpc>
                <a:spcBef>
                  <a:spcPts val="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Note-taking software</a:t>
              </a:r>
              <a:endParaRPr/>
            </a:p>
            <a:p>
              <a:pPr indent="-285750" lvl="1" marL="285750" marR="0" rtl="0" algn="l">
                <a:lnSpc>
                  <a:spcPct val="90000"/>
                </a:lnSpc>
                <a:spcBef>
                  <a:spcPts val="450"/>
                </a:spcBef>
                <a:spcAft>
                  <a:spcPts val="0"/>
                </a:spcAft>
                <a:buClr>
                  <a:schemeClr val="dk1"/>
                </a:buClr>
                <a:buSzPts val="3000"/>
                <a:buFont typeface="Calibri"/>
                <a:buChar char="•"/>
              </a:pPr>
              <a:r>
                <a:rPr b="0" i="0" lang="en-US" sz="3000" u="none" cap="none" strike="noStrike">
                  <a:solidFill>
                    <a:schemeClr val="dk1"/>
                  </a:solidFill>
                  <a:latin typeface="Calibri"/>
                  <a:ea typeface="Calibri"/>
                  <a:cs typeface="Calibri"/>
                  <a:sym typeface="Calibri"/>
                </a:rPr>
                <a:t>Proof-reading software</a:t>
              </a:r>
              <a:endParaRPr/>
            </a:p>
          </p:txBody>
        </p:sp>
      </p:grpSp>
      <p:sp>
        <p:nvSpPr>
          <p:cNvPr id="138" name="Google Shape;138;p3"/>
          <p:cNvSpPr txBox="1"/>
          <p:nvPr/>
        </p:nvSpPr>
        <p:spPr>
          <a:xfrm>
            <a:off x="12686238" y="2661802"/>
            <a:ext cx="4724400" cy="2954655"/>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chemeClr val="dk1"/>
                </a:solidFill>
                <a:latin typeface="Calibri"/>
                <a:ea typeface="Calibri"/>
                <a:cs typeface="Calibri"/>
                <a:sym typeface="Calibri"/>
              </a:rPr>
              <a:t>AT for Everyone:</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SensusAccess file conversion.</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Ally for Brightspace.</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Office Suite – Immersive reader, Dictation.</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Edge and Chrome browser – read aloud.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3"/>
          <p:cNvSpPr txBox="1"/>
          <p:nvPr/>
        </p:nvSpPr>
        <p:spPr>
          <a:xfrm>
            <a:off x="838200" y="9410700"/>
            <a:ext cx="75438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E: </a:t>
            </a:r>
            <a:r>
              <a:rPr b="1" lang="en-US" sz="3200" u="sng">
                <a:solidFill>
                  <a:schemeClr val="dk1"/>
                </a:solidFill>
                <a:latin typeface="Calibri"/>
                <a:ea typeface="Calibri"/>
                <a:cs typeface="Calibri"/>
                <a:sym typeface="Calibri"/>
                <a:hlinkClick r:id="rId6">
                  <a:extLst>
                    <a:ext uri="{A12FA001-AC4F-418D-AE19-62706E023703}">
                      <ahyp:hlinkClr val="tx"/>
                    </a:ext>
                  </a:extLst>
                </a:hlinkClick>
              </a:rPr>
              <a:t>emily.smith@ucd.ie</a:t>
            </a:r>
            <a:r>
              <a:rPr b="1" lang="en-US" sz="3200">
                <a:solidFill>
                  <a:schemeClr val="dk1"/>
                </a:solidFill>
                <a:latin typeface="Calibri"/>
                <a:ea typeface="Calibri"/>
                <a:cs typeface="Calibri"/>
                <a:sym typeface="Calibri"/>
              </a:rPr>
              <a:t> </a:t>
            </a:r>
            <a:endParaRPr/>
          </a:p>
        </p:txBody>
      </p:sp>
      <p:pic>
        <p:nvPicPr>
          <p:cNvPr id="140" name="Google Shape;140;p3"/>
          <p:cNvPicPr preferRelativeResize="0"/>
          <p:nvPr/>
        </p:nvPicPr>
        <p:blipFill>
          <a:blip r:embed="rId7">
            <a:alphaModFix/>
          </a:blip>
          <a:stretch>
            <a:fillRect/>
          </a:stretch>
        </p:blipFill>
        <p:spPr>
          <a:xfrm>
            <a:off x="6697275" y="9102825"/>
            <a:ext cx="3830825" cy="887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4"/>
          <p:cNvSpPr/>
          <p:nvPr/>
        </p:nvSpPr>
        <p:spPr>
          <a:xfrm>
            <a:off x="2286" y="0"/>
            <a:ext cx="18283428" cy="10287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7" name="Google Shape;147;p4"/>
          <p:cNvPicPr preferRelativeResize="0"/>
          <p:nvPr/>
        </p:nvPicPr>
        <p:blipFill rotWithShape="1">
          <a:blip r:embed="rId3">
            <a:alphaModFix/>
          </a:blip>
          <a:srcRect b="1" l="58" r="369" t="0"/>
          <a:stretch/>
        </p:blipFill>
        <p:spPr>
          <a:xfrm>
            <a:off x="20" y="1923"/>
            <a:ext cx="18287980" cy="10285077"/>
          </a:xfrm>
          <a:prstGeom prst="rect">
            <a:avLst/>
          </a:prstGeom>
          <a:noFill/>
          <a:ln>
            <a:noFill/>
          </a:ln>
        </p:spPr>
      </p:pic>
      <p:sp>
        <p:nvSpPr>
          <p:cNvPr id="148" name="Google Shape;148;p4"/>
          <p:cNvSpPr txBox="1"/>
          <p:nvPr/>
        </p:nvSpPr>
        <p:spPr>
          <a:xfrm>
            <a:off x="381000" y="0"/>
            <a:ext cx="14020800" cy="84946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alibri"/>
              <a:buNone/>
            </a:pPr>
            <a:r>
              <a:t/>
            </a:r>
            <a:endParaRPr b="1" i="0" sz="2800" u="none" cap="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Calibri"/>
              <a:buNone/>
            </a:pPr>
            <a:r>
              <a:t/>
            </a:r>
            <a:endParaRPr b="1" sz="2800">
              <a:solidFill>
                <a:srgbClr val="22222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Calibri"/>
              <a:buNone/>
            </a:pPr>
            <a:r>
              <a:t/>
            </a:r>
            <a:endParaRPr b="1" i="0" sz="2800" u="none" cap="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Clr>
                <a:srgbClr val="222222"/>
              </a:buClr>
              <a:buSzPts val="3600"/>
              <a:buFont typeface="Arial"/>
              <a:buNone/>
            </a:pPr>
            <a:r>
              <a:rPr b="1" i="0" lang="en-US" sz="3600" u="none" cap="none" strike="noStrike">
                <a:solidFill>
                  <a:srgbClr val="222222"/>
                </a:solidFill>
                <a:latin typeface="Arial"/>
                <a:ea typeface="Arial"/>
                <a:cs typeface="Arial"/>
                <a:sym typeface="Arial"/>
              </a:rPr>
              <a:t>NaviLens  </a:t>
            </a:r>
            <a:r>
              <a:rPr b="0" i="0" lang="en-US" sz="3600" u="none" cap="none" strike="noStrike">
                <a:solidFill>
                  <a:srgbClr val="222222"/>
                </a:solidFill>
                <a:latin typeface="Arial"/>
                <a:ea typeface="Arial"/>
                <a:cs typeface="Arial"/>
                <a:sym typeface="Arial"/>
              </a:rPr>
              <a:t>          </a:t>
            </a:r>
            <a:r>
              <a:rPr b="0" i="0" lang="en-US" sz="1800" u="none" cap="none" strike="noStrike">
                <a:solidFill>
                  <a:srgbClr val="222222"/>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222222"/>
              </a:solidFill>
              <a:latin typeface="Arial"/>
              <a:ea typeface="Arial"/>
              <a:cs typeface="Arial"/>
              <a:sym typeface="Arial"/>
            </a:endParaRPr>
          </a:p>
          <a:p>
            <a:pPr indent="-457200" lvl="0" marL="457200" marR="0" rtl="0" algn="l">
              <a:lnSpc>
                <a:spcPct val="100000"/>
              </a:lnSpc>
              <a:spcBef>
                <a:spcPts val="0"/>
              </a:spcBef>
              <a:spcAft>
                <a:spcPts val="0"/>
              </a:spcAft>
              <a:buClr>
                <a:srgbClr val="222222"/>
              </a:buClr>
              <a:buSzPts val="3200"/>
              <a:buFont typeface="Arial"/>
              <a:buChar char="•"/>
            </a:pPr>
            <a:r>
              <a:rPr b="0" i="0" lang="en-US" sz="3200" u="none" cap="none" strike="noStrike">
                <a:solidFill>
                  <a:srgbClr val="222222"/>
                </a:solidFill>
                <a:latin typeface="Arial"/>
                <a:ea typeface="Arial"/>
                <a:cs typeface="Arial"/>
                <a:sym typeface="Arial"/>
              </a:rPr>
              <a:t>Like QR codes but better! They embed real-time information</a:t>
            </a:r>
            <a:r>
              <a:rPr lang="en-US" sz="3200">
                <a:solidFill>
                  <a:srgbClr val="222222"/>
                </a:solidFill>
                <a:latin typeface="Arial"/>
                <a:ea typeface="Arial"/>
                <a:cs typeface="Arial"/>
                <a:sym typeface="Arial"/>
              </a:rPr>
              <a:t>. </a:t>
            </a:r>
            <a:endParaRPr/>
          </a:p>
          <a:p>
            <a:pPr indent="-457200" lvl="0" marL="457200" marR="0" rtl="0" algn="l">
              <a:lnSpc>
                <a:spcPct val="100000"/>
              </a:lnSpc>
              <a:spcBef>
                <a:spcPts val="0"/>
              </a:spcBef>
              <a:spcAft>
                <a:spcPts val="0"/>
              </a:spcAft>
              <a:buClr>
                <a:srgbClr val="222222"/>
              </a:buClr>
              <a:buSzPts val="3200"/>
              <a:buFont typeface="Arial"/>
              <a:buChar char="•"/>
            </a:pPr>
            <a:r>
              <a:rPr lang="en-US" sz="3200">
                <a:solidFill>
                  <a:srgbClr val="222222"/>
                </a:solidFill>
                <a:latin typeface="Arial"/>
                <a:ea typeface="Arial"/>
                <a:cs typeface="Arial"/>
                <a:sym typeface="Arial"/>
              </a:rPr>
              <a:t>A </a:t>
            </a:r>
            <a:r>
              <a:rPr b="0" i="0" lang="en-US" sz="3200" u="none" cap="none" strike="noStrike">
                <a:solidFill>
                  <a:srgbClr val="222222"/>
                </a:solidFill>
                <a:latin typeface="Arial"/>
                <a:ea typeface="Arial"/>
                <a:cs typeface="Arial"/>
                <a:sym typeface="Arial"/>
              </a:rPr>
              <a:t>single code can assist with navigation in multiple directions, depending on the angle the smartphone camera is viewing the code, i.e., which way the user is orientated and moving through space. </a:t>
            </a:r>
            <a:endParaRPr/>
          </a:p>
          <a:p>
            <a:pPr indent="-457200" lvl="0" marL="457200" marR="0" rtl="0" algn="l">
              <a:lnSpc>
                <a:spcPct val="100000"/>
              </a:lnSpc>
              <a:spcBef>
                <a:spcPts val="0"/>
              </a:spcBef>
              <a:spcAft>
                <a:spcPts val="0"/>
              </a:spcAft>
              <a:buClr>
                <a:srgbClr val="222222"/>
              </a:buClr>
              <a:buSzPts val="3200"/>
              <a:buFont typeface="Arial"/>
              <a:buChar char="•"/>
            </a:pPr>
            <a:r>
              <a:rPr b="0" i="0" lang="en-US" sz="3200" u="none" cap="none" strike="noStrike">
                <a:solidFill>
                  <a:srgbClr val="222222"/>
                </a:solidFill>
                <a:latin typeface="Arial"/>
                <a:ea typeface="Arial"/>
                <a:cs typeface="Arial"/>
                <a:sym typeface="Arial"/>
              </a:rPr>
              <a:t>Public transport: e.g., in some cities in Spain</a:t>
            </a:r>
            <a:r>
              <a:rPr lang="en-US" sz="3200">
                <a:solidFill>
                  <a:srgbClr val="222222"/>
                </a:solidFill>
                <a:latin typeface="Arial"/>
                <a:ea typeface="Arial"/>
                <a:cs typeface="Arial"/>
                <a:sym typeface="Arial"/>
              </a:rPr>
              <a:t>,</a:t>
            </a:r>
            <a:r>
              <a:rPr b="0" i="0" lang="en-US" sz="3200" u="none" cap="none" strike="noStrike">
                <a:solidFill>
                  <a:srgbClr val="222222"/>
                </a:solidFill>
                <a:latin typeface="Arial"/>
                <a:ea typeface="Arial"/>
                <a:cs typeface="Arial"/>
                <a:sym typeface="Arial"/>
              </a:rPr>
              <a:t> London, New York City</a:t>
            </a:r>
            <a:endParaRPr/>
          </a:p>
          <a:p>
            <a:pPr indent="-254000" lvl="0" marL="457200" marR="0" rtl="0" algn="l">
              <a:lnSpc>
                <a:spcPct val="100000"/>
              </a:lnSpc>
              <a:spcBef>
                <a:spcPts val="0"/>
              </a:spcBef>
              <a:spcAft>
                <a:spcPts val="0"/>
              </a:spcAft>
              <a:buClr>
                <a:schemeClr val="dk1"/>
              </a:buClr>
              <a:buSzPts val="3200"/>
              <a:buFont typeface="Arial"/>
              <a:buNone/>
            </a:pPr>
            <a:r>
              <a:t/>
            </a:r>
            <a:endParaRPr b="1" i="0" sz="3200" u="none" cap="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None/>
            </a:pPr>
            <a:r>
              <a:rPr b="1" lang="en-US" sz="3600">
                <a:solidFill>
                  <a:srgbClr val="222222"/>
                </a:solidFill>
                <a:latin typeface="Arial"/>
                <a:ea typeface="Arial"/>
                <a:cs typeface="Arial"/>
                <a:sym typeface="Arial"/>
              </a:rPr>
              <a:t>NaviLens in Ireland</a:t>
            </a:r>
            <a:endParaRPr b="1" i="0" sz="3200" u="none" cap="none" strike="noStrike">
              <a:solidFill>
                <a:srgbClr val="222222"/>
              </a:solidFill>
              <a:latin typeface="Arial"/>
              <a:ea typeface="Arial"/>
              <a:cs typeface="Arial"/>
              <a:sym typeface="Arial"/>
            </a:endParaRPr>
          </a:p>
          <a:p>
            <a:pPr indent="-457200" lvl="0" marL="457200" marR="0" rtl="0" algn="l">
              <a:lnSpc>
                <a:spcPct val="100000"/>
              </a:lnSpc>
              <a:spcBef>
                <a:spcPts val="0"/>
              </a:spcBef>
              <a:spcAft>
                <a:spcPts val="0"/>
              </a:spcAft>
              <a:buClr>
                <a:srgbClr val="222222"/>
              </a:buClr>
              <a:buSzPts val="3200"/>
              <a:buFont typeface="Arial"/>
              <a:buChar char="•"/>
            </a:pPr>
            <a:r>
              <a:rPr i="0" lang="en-US" sz="3200" u="none" cap="none" strike="noStrike">
                <a:solidFill>
                  <a:srgbClr val="222222"/>
                </a:solidFill>
                <a:latin typeface="Arial"/>
                <a:ea typeface="Arial"/>
                <a:cs typeface="Arial"/>
                <a:sym typeface="Arial"/>
              </a:rPr>
              <a:t>Vision Ireland sites in Drumcondra, Tallaght, Camden St, Cork Office</a:t>
            </a:r>
            <a:endParaRPr/>
          </a:p>
          <a:p>
            <a:pPr indent="-457200" lvl="0" marL="457200" marR="0" rtl="0" algn="l">
              <a:lnSpc>
                <a:spcPct val="100000"/>
              </a:lnSpc>
              <a:spcBef>
                <a:spcPts val="0"/>
              </a:spcBef>
              <a:spcAft>
                <a:spcPts val="0"/>
              </a:spcAft>
              <a:buClr>
                <a:srgbClr val="222222"/>
              </a:buClr>
              <a:buSzPts val="3200"/>
              <a:buFont typeface="Arial"/>
              <a:buChar char="•"/>
            </a:pPr>
            <a:r>
              <a:rPr b="0" i="0" lang="en-US" sz="3200" u="none" cap="none" strike="noStrike">
                <a:solidFill>
                  <a:srgbClr val="222222"/>
                </a:solidFill>
                <a:latin typeface="Arial"/>
                <a:ea typeface="Arial"/>
                <a:cs typeface="Arial"/>
                <a:sym typeface="Arial"/>
              </a:rPr>
              <a:t>Irish Rail commuter trains pilot,</a:t>
            </a:r>
            <a:endParaRPr sz="3200">
              <a:solidFill>
                <a:srgbClr val="222222"/>
              </a:solidFill>
              <a:latin typeface="Arial"/>
              <a:ea typeface="Arial"/>
              <a:cs typeface="Arial"/>
              <a:sym typeface="Arial"/>
            </a:endParaRPr>
          </a:p>
          <a:p>
            <a:pPr indent="-457200" lvl="0" marL="457200" marR="0" rtl="0" algn="l">
              <a:lnSpc>
                <a:spcPct val="100000"/>
              </a:lnSpc>
              <a:spcBef>
                <a:spcPts val="0"/>
              </a:spcBef>
              <a:spcAft>
                <a:spcPts val="0"/>
              </a:spcAft>
              <a:buClr>
                <a:srgbClr val="222222"/>
              </a:buClr>
              <a:buSzPts val="3200"/>
              <a:buFont typeface="Arial"/>
              <a:buChar char="•"/>
            </a:pPr>
            <a:r>
              <a:rPr lang="en-US" sz="3200">
                <a:solidFill>
                  <a:srgbClr val="222222"/>
                </a:solidFill>
                <a:latin typeface="Arial"/>
                <a:ea typeface="Arial"/>
                <a:cs typeface="Arial"/>
                <a:sym typeface="Arial"/>
              </a:rPr>
              <a:t>M</a:t>
            </a:r>
            <a:r>
              <a:rPr b="0" i="0" lang="en-US" sz="3200" u="none" cap="none" strike="noStrike">
                <a:solidFill>
                  <a:srgbClr val="222222"/>
                </a:solidFill>
                <a:latin typeface="Arial"/>
                <a:ea typeface="Arial"/>
                <a:cs typeface="Arial"/>
                <a:sym typeface="Arial"/>
              </a:rPr>
              <a:t>useums and galleries e.g. The Hunt Museum,  </a:t>
            </a:r>
            <a:endParaRPr/>
          </a:p>
          <a:p>
            <a:pPr indent="-457200" lvl="0" marL="457200" marR="0" rtl="0" algn="l">
              <a:lnSpc>
                <a:spcPct val="100000"/>
              </a:lnSpc>
              <a:spcBef>
                <a:spcPts val="0"/>
              </a:spcBef>
              <a:spcAft>
                <a:spcPts val="0"/>
              </a:spcAft>
              <a:buClr>
                <a:srgbClr val="222222"/>
              </a:buClr>
              <a:buSzPts val="3200"/>
              <a:buFont typeface="Arial"/>
              <a:buChar char="•"/>
            </a:pPr>
            <a:r>
              <a:rPr lang="en-US" sz="3200">
                <a:solidFill>
                  <a:srgbClr val="222222"/>
                </a:solidFill>
                <a:latin typeface="Arial"/>
                <a:ea typeface="Arial"/>
                <a:cs typeface="Arial"/>
                <a:sym typeface="Arial"/>
              </a:rPr>
              <a:t>On</a:t>
            </a:r>
            <a:r>
              <a:rPr b="0" i="0" lang="en-US" sz="3200" u="none" cap="none" strike="noStrike">
                <a:solidFill>
                  <a:srgbClr val="222222"/>
                </a:solidFill>
                <a:latin typeface="Arial"/>
                <a:ea typeface="Arial"/>
                <a:cs typeface="Arial"/>
                <a:sym typeface="Arial"/>
              </a:rPr>
              <a:t> retail packaging (Unilever, Kelloggs)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00"/>
              <a:buFont typeface="Calibri"/>
              <a:buNone/>
            </a:pPr>
            <a:r>
              <a:t/>
            </a:r>
            <a:endParaRPr b="1" sz="3200">
              <a:solidFill>
                <a:srgbClr val="22222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t/>
            </a:r>
            <a:endParaRPr b="1" sz="2000">
              <a:solidFill>
                <a:schemeClr val="dk1"/>
              </a:solidFill>
              <a:latin typeface="Calibri"/>
              <a:ea typeface="Calibri"/>
              <a:cs typeface="Calibri"/>
              <a:sym typeface="Calibri"/>
            </a:endParaRPr>
          </a:p>
        </p:txBody>
      </p:sp>
      <p:sp>
        <p:nvSpPr>
          <p:cNvPr id="149" name="Google Shape;149;p4"/>
          <p:cNvSpPr txBox="1"/>
          <p:nvPr/>
        </p:nvSpPr>
        <p:spPr>
          <a:xfrm>
            <a:off x="1447800" y="0"/>
            <a:ext cx="7466449" cy="10156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6600">
                <a:solidFill>
                  <a:srgbClr val="000000"/>
                </a:solidFill>
                <a:latin typeface="Arial"/>
                <a:ea typeface="Arial"/>
                <a:cs typeface="Arial"/>
                <a:sym typeface="Arial"/>
              </a:rPr>
              <a:t>In a nutshell....</a:t>
            </a:r>
            <a:endParaRPr/>
          </a:p>
        </p:txBody>
      </p:sp>
      <p:pic>
        <p:nvPicPr>
          <p:cNvPr id="150" name="Google Shape;150;p4"/>
          <p:cNvPicPr preferRelativeResize="0"/>
          <p:nvPr/>
        </p:nvPicPr>
        <p:blipFill rotWithShape="1">
          <a:blip r:embed="rId4">
            <a:alphaModFix/>
          </a:blip>
          <a:srcRect b="0" l="0" r="0" t="0"/>
          <a:stretch/>
        </p:blipFill>
        <p:spPr>
          <a:xfrm>
            <a:off x="14478000" y="2476500"/>
            <a:ext cx="3331525" cy="3203741"/>
          </a:xfrm>
          <a:prstGeom prst="rect">
            <a:avLst/>
          </a:prstGeom>
          <a:noFill/>
          <a:ln>
            <a:noFill/>
          </a:ln>
        </p:spPr>
      </p:pic>
      <p:pic>
        <p:nvPicPr>
          <p:cNvPr id="151" name="Google Shape;151;p4"/>
          <p:cNvPicPr preferRelativeResize="0"/>
          <p:nvPr/>
        </p:nvPicPr>
        <p:blipFill rotWithShape="1">
          <a:blip r:embed="rId5">
            <a:alphaModFix/>
          </a:blip>
          <a:srcRect b="0" l="0" r="0" t="0"/>
          <a:stretch/>
        </p:blipFill>
        <p:spPr>
          <a:xfrm>
            <a:off x="9753600" y="6438900"/>
            <a:ext cx="3843338" cy="3848100"/>
          </a:xfrm>
          <a:prstGeom prst="rect">
            <a:avLst/>
          </a:prstGeom>
          <a:noFill/>
          <a:ln>
            <a:noFill/>
          </a:ln>
        </p:spPr>
      </p:pic>
      <p:pic>
        <p:nvPicPr>
          <p:cNvPr id="152" name="Google Shape;152;p4"/>
          <p:cNvPicPr preferRelativeResize="0"/>
          <p:nvPr/>
        </p:nvPicPr>
        <p:blipFill rotWithShape="1">
          <a:blip r:embed="rId6">
            <a:alphaModFix/>
          </a:blip>
          <a:srcRect b="0" l="0" r="0" t="0"/>
          <a:stretch/>
        </p:blipFill>
        <p:spPr>
          <a:xfrm>
            <a:off x="13249275" y="6429375"/>
            <a:ext cx="5038725" cy="3838575"/>
          </a:xfrm>
          <a:prstGeom prst="rect">
            <a:avLst/>
          </a:prstGeom>
          <a:noFill/>
          <a:ln>
            <a:noFill/>
          </a:ln>
        </p:spPr>
      </p:pic>
      <p:pic>
        <p:nvPicPr>
          <p:cNvPr id="153" name="Google Shape;153;p4"/>
          <p:cNvPicPr preferRelativeResize="0"/>
          <p:nvPr/>
        </p:nvPicPr>
        <p:blipFill rotWithShape="1">
          <a:blip r:embed="rId7">
            <a:alphaModFix/>
          </a:blip>
          <a:srcRect b="0" l="0" r="0" t="0"/>
          <a:stretch/>
        </p:blipFill>
        <p:spPr>
          <a:xfrm>
            <a:off x="0" y="9258300"/>
            <a:ext cx="4267200" cy="919993"/>
          </a:xfrm>
          <a:prstGeom prst="rect">
            <a:avLst/>
          </a:prstGeom>
          <a:noFill/>
          <a:ln>
            <a:noFill/>
          </a:ln>
        </p:spPr>
      </p:pic>
      <p:sp>
        <p:nvSpPr>
          <p:cNvPr id="154" name="Google Shape;154;p4"/>
          <p:cNvSpPr txBox="1"/>
          <p:nvPr/>
        </p:nvSpPr>
        <p:spPr>
          <a:xfrm>
            <a:off x="12649200" y="0"/>
            <a:ext cx="44958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dk1"/>
                </a:solidFill>
                <a:latin typeface="Calibri"/>
                <a:ea typeface="Calibri"/>
                <a:cs typeface="Calibri"/>
                <a:sym typeface="Calibri"/>
              </a:rPr>
              <a:t>#IDPD2023</a:t>
            </a:r>
            <a:endParaRPr/>
          </a:p>
        </p:txBody>
      </p:sp>
      <p:pic>
        <p:nvPicPr>
          <p:cNvPr id="155" name="Google Shape;155;p4"/>
          <p:cNvPicPr preferRelativeResize="0"/>
          <p:nvPr/>
        </p:nvPicPr>
        <p:blipFill rotWithShape="1">
          <a:blip r:embed="rId8">
            <a:alphaModFix/>
          </a:blip>
          <a:srcRect b="0" l="0" r="0" t="0"/>
          <a:stretch/>
        </p:blipFill>
        <p:spPr>
          <a:xfrm>
            <a:off x="304800" y="28575"/>
            <a:ext cx="762000" cy="1028700"/>
          </a:xfrm>
          <a:prstGeom prst="rect">
            <a:avLst/>
          </a:prstGeom>
          <a:noFill/>
          <a:ln>
            <a:noFill/>
          </a:ln>
        </p:spPr>
      </p:pic>
      <p:sp>
        <p:nvSpPr>
          <p:cNvPr id="156" name="Google Shape;156;p4"/>
          <p:cNvSpPr txBox="1"/>
          <p:nvPr/>
        </p:nvSpPr>
        <p:spPr>
          <a:xfrm>
            <a:off x="228600" y="8648700"/>
            <a:ext cx="90678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chemeClr val="dk1"/>
                </a:solidFill>
                <a:latin typeface="Arial"/>
                <a:ea typeface="Arial"/>
                <a:cs typeface="Arial"/>
                <a:sym typeface="Arial"/>
                <a:hlinkClick r:id="rId9">
                  <a:extLst>
                    <a:ext uri="{A12FA001-AC4F-418D-AE19-62706E023703}">
                      <ahyp:hlinkClr val="tx"/>
                    </a:ext>
                  </a:extLst>
                </a:hlinkClick>
              </a:rPr>
              <a:t>www.ucd.ie/all/aboutus/campusaccessibility/</a:t>
            </a:r>
            <a:r>
              <a:rPr b="1" lang="en-US" sz="3200">
                <a:solidFill>
                  <a:schemeClr val="dk1"/>
                </a:solidFill>
                <a:latin typeface="Arial"/>
                <a:ea typeface="Arial"/>
                <a:cs typeface="Arial"/>
                <a:sym typeface="Arial"/>
              </a:rPr>
              <a:t> </a:t>
            </a:r>
            <a:endParaRPr/>
          </a:p>
        </p:txBody>
      </p:sp>
      <p:sp>
        <p:nvSpPr>
          <p:cNvPr id="157" name="Google Shape;157;p4"/>
          <p:cNvSpPr txBox="1"/>
          <p:nvPr/>
        </p:nvSpPr>
        <p:spPr>
          <a:xfrm>
            <a:off x="228600" y="7429500"/>
            <a:ext cx="10744200" cy="12311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Clr>
                <a:srgbClr val="222222"/>
              </a:buClr>
              <a:buSzPts val="2800"/>
              <a:buFont typeface="Arial"/>
              <a:buNone/>
            </a:pPr>
            <a:r>
              <a:rPr b="1" i="0" lang="en-US" sz="2800" u="none" cap="none" strike="noStrike">
                <a:solidFill>
                  <a:srgbClr val="222222"/>
                </a:solidFill>
                <a:latin typeface="Arial"/>
                <a:ea typeface="Arial"/>
                <a:cs typeface="Arial"/>
                <a:sym typeface="Arial"/>
              </a:rPr>
              <a:t>The app is free to download (Android and iOS)</a:t>
            </a:r>
            <a:endParaRPr/>
          </a:p>
          <a:p>
            <a:pPr indent="0" lvl="0" marL="0" marR="0" rtl="0" algn="l">
              <a:lnSpc>
                <a:spcPct val="100000"/>
              </a:lnSpc>
              <a:spcBef>
                <a:spcPts val="0"/>
              </a:spcBef>
              <a:spcAft>
                <a:spcPts val="0"/>
              </a:spcAft>
              <a:buClr>
                <a:srgbClr val="222222"/>
              </a:buClr>
              <a:buSzPts val="2800"/>
              <a:buFont typeface="Arial"/>
              <a:buNone/>
            </a:pPr>
            <a:r>
              <a:rPr b="1" lang="en-US" sz="2800">
                <a:solidFill>
                  <a:srgbClr val="222222"/>
                </a:solidFill>
                <a:latin typeface="Arial"/>
                <a:ea typeface="Arial"/>
                <a:cs typeface="Arial"/>
                <a:sym typeface="Arial"/>
              </a:rPr>
              <a:t>T</a:t>
            </a:r>
            <a:r>
              <a:rPr b="1" i="0" lang="en-US" sz="2800" u="none" cap="none" strike="noStrike">
                <a:solidFill>
                  <a:srgbClr val="222222"/>
                </a:solidFill>
                <a:latin typeface="Arial"/>
                <a:ea typeface="Arial"/>
                <a:cs typeface="Arial"/>
                <a:sym typeface="Arial"/>
              </a:rPr>
              <a:t>ranslates into 40+ languages</a:t>
            </a:r>
            <a:endParaRPr/>
          </a:p>
        </p:txBody>
      </p:sp>
      <p:sp>
        <p:nvSpPr>
          <p:cNvPr id="158" name="Google Shape;158;p4"/>
          <p:cNvSpPr txBox="1"/>
          <p:nvPr/>
        </p:nvSpPr>
        <p:spPr>
          <a:xfrm>
            <a:off x="228600" y="9410700"/>
            <a:ext cx="75438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E: </a:t>
            </a:r>
            <a:r>
              <a:rPr b="1" lang="en-US" sz="3200" u="sng">
                <a:solidFill>
                  <a:schemeClr val="dk1"/>
                </a:solidFill>
                <a:latin typeface="Calibri"/>
                <a:ea typeface="Calibri"/>
                <a:cs typeface="Calibri"/>
                <a:sym typeface="Calibri"/>
                <a:hlinkClick r:id="rId10">
                  <a:extLst>
                    <a:ext uri="{A12FA001-AC4F-418D-AE19-62706E023703}">
                      <ahyp:hlinkClr val="tx"/>
                    </a:ext>
                  </a:extLst>
                </a:hlinkClick>
              </a:rPr>
              <a:t>tina.lowe@ucd.ie</a:t>
            </a:r>
            <a:r>
              <a:rPr b="1" lang="en-US" sz="3200">
                <a:solidFill>
                  <a:schemeClr val="dk1"/>
                </a:solidFill>
                <a:latin typeface="Calibri"/>
                <a:ea typeface="Calibri"/>
                <a:cs typeface="Calibri"/>
                <a:sym typeface="Calibri"/>
              </a:rPr>
              <a:t> </a:t>
            </a:r>
            <a:endParaRPr/>
          </a:p>
        </p:txBody>
      </p:sp>
      <p:pic>
        <p:nvPicPr>
          <p:cNvPr id="159" name="Google Shape;159;p4"/>
          <p:cNvPicPr preferRelativeResize="0"/>
          <p:nvPr/>
        </p:nvPicPr>
        <p:blipFill>
          <a:blip r:embed="rId11">
            <a:alphaModFix/>
          </a:blip>
          <a:stretch>
            <a:fillRect/>
          </a:stretch>
        </p:blipFill>
        <p:spPr>
          <a:xfrm>
            <a:off x="12242600" y="105775"/>
            <a:ext cx="3843350" cy="10012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5"/>
          <p:cNvPicPr preferRelativeResize="0"/>
          <p:nvPr/>
        </p:nvPicPr>
        <p:blipFill rotWithShape="1">
          <a:blip r:embed="rId3">
            <a:alphaModFix/>
          </a:blip>
          <a:srcRect b="0" l="0" r="0" t="0"/>
          <a:stretch/>
        </p:blipFill>
        <p:spPr>
          <a:xfrm>
            <a:off x="0" y="-52443"/>
            <a:ext cx="18288000" cy="10331823"/>
          </a:xfrm>
          <a:prstGeom prst="rect">
            <a:avLst/>
          </a:prstGeom>
          <a:noFill/>
          <a:ln>
            <a:noFill/>
          </a:ln>
        </p:spPr>
      </p:pic>
      <p:sp>
        <p:nvSpPr>
          <p:cNvPr id="166" name="Google Shape;166;p5"/>
          <p:cNvSpPr txBox="1"/>
          <p:nvPr/>
        </p:nvSpPr>
        <p:spPr>
          <a:xfrm>
            <a:off x="6858000" y="9704765"/>
            <a:ext cx="75438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   E: </a:t>
            </a:r>
            <a:r>
              <a:rPr b="1" lang="en-US" sz="3200" u="sng">
                <a:solidFill>
                  <a:schemeClr val="dk1"/>
                </a:solidFill>
                <a:latin typeface="Calibri"/>
                <a:ea typeface="Calibri"/>
                <a:cs typeface="Calibri"/>
                <a:sym typeface="Calibri"/>
                <a:hlinkClick r:id="rId4">
                  <a:extLst>
                    <a:ext uri="{A12FA001-AC4F-418D-AE19-62706E023703}">
                      <ahyp:hlinkClr val="tx"/>
                    </a:ext>
                  </a:extLst>
                </a:hlinkClick>
              </a:rPr>
              <a:t>tom.costelloe@ucd.ie</a:t>
            </a:r>
            <a:r>
              <a:rPr b="1" lang="en-US" sz="3200">
                <a:solidFill>
                  <a:schemeClr val="dk1"/>
                </a:solidFill>
                <a:latin typeface="Calibri"/>
                <a:ea typeface="Calibri"/>
                <a:cs typeface="Calibri"/>
                <a:sym typeface="Calibri"/>
              </a:rPr>
              <a:t> </a:t>
            </a:r>
            <a:endParaRPr/>
          </a:p>
        </p:txBody>
      </p:sp>
      <p:pic>
        <p:nvPicPr>
          <p:cNvPr id="167" name="Google Shape;167;p5"/>
          <p:cNvPicPr preferRelativeResize="0"/>
          <p:nvPr/>
        </p:nvPicPr>
        <p:blipFill>
          <a:blip r:embed="rId5">
            <a:alphaModFix/>
          </a:blip>
          <a:stretch>
            <a:fillRect/>
          </a:stretch>
        </p:blipFill>
        <p:spPr>
          <a:xfrm>
            <a:off x="12716624" y="271580"/>
            <a:ext cx="3946175" cy="10279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6"/>
          <p:cNvPicPr preferRelativeResize="0"/>
          <p:nvPr/>
        </p:nvPicPr>
        <p:blipFill rotWithShape="1">
          <a:blip r:embed="rId3">
            <a:alphaModFix/>
          </a:blip>
          <a:srcRect b="0" l="0" r="0" t="0"/>
          <a:stretch/>
        </p:blipFill>
        <p:spPr>
          <a:xfrm>
            <a:off x="0" y="-5443"/>
            <a:ext cx="18288000" cy="10297885"/>
          </a:xfrm>
          <a:prstGeom prst="rect">
            <a:avLst/>
          </a:prstGeom>
          <a:noFill/>
          <a:ln>
            <a:noFill/>
          </a:ln>
        </p:spPr>
      </p:pic>
      <p:sp>
        <p:nvSpPr>
          <p:cNvPr id="174" name="Google Shape;174;p6"/>
          <p:cNvSpPr txBox="1"/>
          <p:nvPr/>
        </p:nvSpPr>
        <p:spPr>
          <a:xfrm>
            <a:off x="381000" y="9486900"/>
            <a:ext cx="75438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 E: </a:t>
            </a:r>
            <a:r>
              <a:rPr b="1" lang="en-US" sz="3200" u="sng">
                <a:solidFill>
                  <a:schemeClr val="dk1"/>
                </a:solidFill>
                <a:latin typeface="Calibri"/>
                <a:ea typeface="Calibri"/>
                <a:cs typeface="Calibri"/>
                <a:sym typeface="Calibri"/>
                <a:hlinkClick r:id="rId4">
                  <a:extLst>
                    <a:ext uri="{A12FA001-AC4F-418D-AE19-62706E023703}">
                      <ahyp:hlinkClr val="tx"/>
                    </a:ext>
                  </a:extLst>
                </a:hlinkClick>
              </a:rPr>
              <a:t>blanaid.gavin@ucd.ie</a:t>
            </a:r>
            <a:r>
              <a:rPr b="1" lang="en-US" sz="3200">
                <a:solidFill>
                  <a:schemeClr val="dk1"/>
                </a:solidFill>
                <a:latin typeface="Calibri"/>
                <a:ea typeface="Calibri"/>
                <a:cs typeface="Calibri"/>
                <a:sym typeface="Calibri"/>
              </a:rPr>
              <a:t> </a:t>
            </a:r>
            <a:endParaRPr/>
          </a:p>
        </p:txBody>
      </p:sp>
      <p:pic>
        <p:nvPicPr>
          <p:cNvPr id="175" name="Google Shape;175;p6"/>
          <p:cNvPicPr preferRelativeResize="0"/>
          <p:nvPr/>
        </p:nvPicPr>
        <p:blipFill>
          <a:blip r:embed="rId5">
            <a:alphaModFix/>
          </a:blip>
          <a:stretch>
            <a:fillRect/>
          </a:stretch>
        </p:blipFill>
        <p:spPr>
          <a:xfrm>
            <a:off x="6911575" y="8893975"/>
            <a:ext cx="4822025" cy="1393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7"/>
          <p:cNvSpPr/>
          <p:nvPr/>
        </p:nvSpPr>
        <p:spPr>
          <a:xfrm>
            <a:off x="2286" y="0"/>
            <a:ext cx="18283428" cy="10287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2" name="Google Shape;182;p7"/>
          <p:cNvPicPr preferRelativeResize="0"/>
          <p:nvPr/>
        </p:nvPicPr>
        <p:blipFill rotWithShape="1">
          <a:blip r:embed="rId3">
            <a:alphaModFix/>
          </a:blip>
          <a:srcRect b="899" l="0" r="0" t="0"/>
          <a:stretch/>
        </p:blipFill>
        <p:spPr>
          <a:xfrm>
            <a:off x="0" y="1923"/>
            <a:ext cx="18287980" cy="10285077"/>
          </a:xfrm>
          <a:prstGeom prst="rect">
            <a:avLst/>
          </a:prstGeom>
          <a:noFill/>
          <a:ln>
            <a:noFill/>
          </a:ln>
        </p:spPr>
      </p:pic>
      <p:sp>
        <p:nvSpPr>
          <p:cNvPr id="183" name="Google Shape;183;p7"/>
          <p:cNvSpPr txBox="1"/>
          <p:nvPr/>
        </p:nvSpPr>
        <p:spPr>
          <a:xfrm>
            <a:off x="14706600" y="9702225"/>
            <a:ext cx="75438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E: </a:t>
            </a:r>
            <a:r>
              <a:rPr b="1" lang="en-US" sz="3200" u="sng">
                <a:solidFill>
                  <a:schemeClr val="dk1"/>
                </a:solidFill>
                <a:latin typeface="Calibri"/>
                <a:ea typeface="Calibri"/>
                <a:cs typeface="Calibri"/>
                <a:sym typeface="Calibri"/>
                <a:hlinkClick r:id="rId4">
                  <a:extLst>
                    <a:ext uri="{A12FA001-AC4F-418D-AE19-62706E023703}">
                      <ahyp:hlinkClr val="tx"/>
                    </a:ext>
                  </a:extLst>
                </a:hlinkClick>
              </a:rPr>
              <a:t>edi@ucd.ie</a:t>
            </a:r>
            <a:r>
              <a:rPr b="1" lang="en-US" sz="3200">
                <a:solidFill>
                  <a:schemeClr val="dk1"/>
                </a:solidFill>
                <a:latin typeface="Calibri"/>
                <a:ea typeface="Calibri"/>
                <a:cs typeface="Calibri"/>
                <a:sym typeface="Calibri"/>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8"/>
          <p:cNvPicPr preferRelativeResize="0"/>
          <p:nvPr/>
        </p:nvPicPr>
        <p:blipFill rotWithShape="1">
          <a:blip r:embed="rId3">
            <a:alphaModFix/>
          </a:blip>
          <a:srcRect b="0" l="0" r="0" t="0"/>
          <a:stretch/>
        </p:blipFill>
        <p:spPr>
          <a:xfrm>
            <a:off x="0" y="-35042"/>
            <a:ext cx="18287999" cy="10357084"/>
          </a:xfrm>
          <a:prstGeom prst="rect">
            <a:avLst/>
          </a:prstGeom>
          <a:noFill/>
          <a:ln>
            <a:noFill/>
          </a:ln>
        </p:spPr>
      </p:pic>
      <p:sp>
        <p:nvSpPr>
          <p:cNvPr id="190" name="Google Shape;190;p8"/>
          <p:cNvSpPr txBox="1"/>
          <p:nvPr/>
        </p:nvSpPr>
        <p:spPr>
          <a:xfrm>
            <a:off x="13792200" y="8648700"/>
            <a:ext cx="75438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E: </a:t>
            </a:r>
            <a:r>
              <a:rPr b="1" lang="en-US" sz="3200" u="sng">
                <a:solidFill>
                  <a:schemeClr val="dk1"/>
                </a:solidFill>
                <a:latin typeface="Calibri"/>
                <a:ea typeface="Calibri"/>
                <a:cs typeface="Calibri"/>
                <a:sym typeface="Calibri"/>
                <a:hlinkClick r:id="rId4">
                  <a:extLst>
                    <a:ext uri="{A12FA001-AC4F-418D-AE19-62706E023703}">
                      <ahyp:hlinkClr val="tx"/>
                    </a:ext>
                  </a:extLst>
                </a:hlinkClick>
              </a:rPr>
              <a:t>simon.gray@ucd.ie</a:t>
            </a:r>
            <a:r>
              <a:rPr b="1" lang="en-US" sz="3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3200">
                <a:solidFill>
                  <a:schemeClr val="dk1"/>
                </a:solidFill>
                <a:latin typeface="Calibri"/>
                <a:ea typeface="Calibri"/>
                <a:cs typeface="Calibri"/>
                <a:sym typeface="Calibri"/>
              </a:rPr>
              <a:t>E: </a:t>
            </a:r>
            <a:r>
              <a:rPr b="1" lang="en-US" sz="3200" u="sng">
                <a:solidFill>
                  <a:schemeClr val="dk1"/>
                </a:solidFill>
                <a:latin typeface="Calibri"/>
                <a:ea typeface="Calibri"/>
                <a:cs typeface="Calibri"/>
                <a:sym typeface="Calibri"/>
                <a:hlinkClick r:id="rId5">
                  <a:extLst>
                    <a:ext uri="{A12FA001-AC4F-418D-AE19-62706E023703}">
                      <ahyp:hlinkClr val="tx"/>
                    </a:ext>
                  </a:extLst>
                </a:hlinkClick>
              </a:rPr>
              <a:t>jennie.blake@ucd.ie</a:t>
            </a:r>
            <a:r>
              <a:rPr b="1" lang="en-US" sz="3200">
                <a:solidFill>
                  <a:schemeClr val="dk1"/>
                </a:solidFill>
                <a:latin typeface="Calibri"/>
                <a:ea typeface="Calibri"/>
                <a:cs typeface="Calibri"/>
                <a:sym typeface="Calibri"/>
              </a:rPr>
              <a:t>  </a:t>
            </a:r>
            <a:endParaRPr/>
          </a:p>
        </p:txBody>
      </p:sp>
      <p:pic>
        <p:nvPicPr>
          <p:cNvPr id="191" name="Google Shape;191;p8"/>
          <p:cNvPicPr preferRelativeResize="0"/>
          <p:nvPr/>
        </p:nvPicPr>
        <p:blipFill>
          <a:blip r:embed="rId6">
            <a:alphaModFix/>
          </a:blip>
          <a:stretch>
            <a:fillRect/>
          </a:stretch>
        </p:blipFill>
        <p:spPr>
          <a:xfrm>
            <a:off x="13992825" y="9617275"/>
            <a:ext cx="3848700" cy="7412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9"/>
          <p:cNvPicPr preferRelativeResize="0"/>
          <p:nvPr/>
        </p:nvPicPr>
        <p:blipFill rotWithShape="1">
          <a:blip r:embed="rId3">
            <a:alphaModFix/>
          </a:blip>
          <a:srcRect b="0" l="0" r="0" t="0"/>
          <a:stretch/>
        </p:blipFill>
        <p:spPr>
          <a:xfrm>
            <a:off x="0" y="-10738"/>
            <a:ext cx="18288000" cy="10308476"/>
          </a:xfrm>
          <a:prstGeom prst="rect">
            <a:avLst/>
          </a:prstGeom>
          <a:noFill/>
          <a:ln>
            <a:noFill/>
          </a:ln>
        </p:spPr>
      </p:pic>
      <p:sp>
        <p:nvSpPr>
          <p:cNvPr id="198" name="Google Shape;198;p9"/>
          <p:cNvSpPr txBox="1"/>
          <p:nvPr/>
        </p:nvSpPr>
        <p:spPr>
          <a:xfrm>
            <a:off x="13716000" y="9410700"/>
            <a:ext cx="50292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E: </a:t>
            </a:r>
            <a:r>
              <a:rPr b="1" lang="en-US" sz="3200" u="sng">
                <a:solidFill>
                  <a:schemeClr val="dk1"/>
                </a:solidFill>
                <a:latin typeface="Calibri"/>
                <a:ea typeface="Calibri"/>
                <a:cs typeface="Calibri"/>
                <a:sym typeface="Calibri"/>
                <a:hlinkClick r:id="rId4">
                  <a:extLst>
                    <a:ext uri="{A12FA001-AC4F-418D-AE19-62706E023703}">
                      <ahyp:hlinkClr val="tx"/>
                    </a:ext>
                  </a:extLst>
                </a:hlinkClick>
              </a:rPr>
              <a:t>eimear.burkley@ucd.ie</a:t>
            </a:r>
            <a:r>
              <a:rPr b="1" lang="en-US" sz="3200">
                <a:solidFill>
                  <a:schemeClr val="dk1"/>
                </a:solidFill>
                <a:latin typeface="Calibri"/>
                <a:ea typeface="Calibri"/>
                <a:cs typeface="Calibri"/>
                <a:sym typeface="Calibri"/>
              </a:rPr>
              <a:t> </a:t>
            </a:r>
            <a:endParaRPr/>
          </a:p>
        </p:txBody>
      </p:sp>
      <p:pic>
        <p:nvPicPr>
          <p:cNvPr id="199" name="Google Shape;199;p9"/>
          <p:cNvPicPr preferRelativeResize="0"/>
          <p:nvPr/>
        </p:nvPicPr>
        <p:blipFill>
          <a:blip r:embed="rId5">
            <a:alphaModFix/>
          </a:blip>
          <a:stretch>
            <a:fillRect/>
          </a:stretch>
        </p:blipFill>
        <p:spPr>
          <a:xfrm flipH="1" rot="10800000">
            <a:off x="6965150" y="9081500"/>
            <a:ext cx="5170300" cy="937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Eimear</dc:creator>
</cp:coreProperties>
</file>